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media/image1.svg" ContentType="image/svg+xml"/>
  <Override PartName="/ppt/media/image2.svg" ContentType="image/svg+xml"/>
  <Override PartName="/ppt/media/image3.svg" ContentType="image/svg+xml"/>
  <Override PartName="/ppt/media/image4.svg" ContentType="image/svg+xml"/>
  <Override PartName="/ppt/media/image5.svg" ContentType="image/svg+xml"/>
  <Override PartName="/ppt/media/image6.svg" ContentType="image/svg+xml"/>
  <Override PartName="/ppt/media/image7.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3"/>
    <p:sldId id="257" r:id="rId4"/>
    <p:sldId id="277" r:id="rId5"/>
    <p:sldId id="281" r:id="rId6"/>
    <p:sldId id="282" r:id="rId7"/>
    <p:sldId id="488" r:id="rId8"/>
    <p:sldId id="279" r:id="rId9"/>
    <p:sldId id="285" r:id="rId10"/>
    <p:sldId id="483" r:id="rId12"/>
    <p:sldId id="379" r:id="rId13"/>
    <p:sldId id="286" r:id="rId14"/>
    <p:sldId id="287" r:id="rId15"/>
    <p:sldId id="489" r:id="rId16"/>
    <p:sldId id="380" r:id="rId17"/>
    <p:sldId id="455" r:id="rId18"/>
    <p:sldId id="290" r:id="rId19"/>
    <p:sldId id="291" r:id="rId20"/>
    <p:sldId id="292" r:id="rId21"/>
    <p:sldId id="293" r:id="rId22"/>
    <p:sldId id="441" r:id="rId23"/>
    <p:sldId id="294" r:id="rId24"/>
    <p:sldId id="331" r:id="rId25"/>
    <p:sldId id="297" r:id="rId26"/>
    <p:sldId id="298" r:id="rId27"/>
    <p:sldId id="299" r:id="rId28"/>
    <p:sldId id="484" r:id="rId29"/>
    <p:sldId id="454" r:id="rId30"/>
    <p:sldId id="452" r:id="rId31"/>
    <p:sldId id="453" r:id="rId32"/>
    <p:sldId id="440" r:id="rId33"/>
    <p:sldId id="302" r:id="rId34"/>
    <p:sldId id="420" r:id="rId35"/>
    <p:sldId id="303" r:id="rId36"/>
    <p:sldId id="304" r:id="rId37"/>
    <p:sldId id="305" r:id="rId38"/>
    <p:sldId id="306" r:id="rId39"/>
    <p:sldId id="325" r:id="rId40"/>
    <p:sldId id="485" r:id="rId41"/>
    <p:sldId id="334" r:id="rId42"/>
    <p:sldId id="486" r:id="rId43"/>
    <p:sldId id="335" r:id="rId44"/>
    <p:sldId id="336" r:id="rId45"/>
    <p:sldId id="446" r:id="rId46"/>
    <p:sldId id="487" r:id="rId47"/>
    <p:sldId id="451" r:id="rId48"/>
    <p:sldId id="490" r:id="rId49"/>
    <p:sldId id="450" r:id="rId5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05F2C04-C923-438B-8C0F-E0CD2BADF298}">
      <wppc:fontMiss xmlns:wppc="http://www.wps.cn/officeDocument/PresentationCustomData"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E9EBF5"/>
    <a:srgbClr val="F2F2F2"/>
    <a:srgbClr val="640000"/>
    <a:srgbClr val="B80201"/>
    <a:srgbClr val="CD5C55"/>
    <a:srgbClr val="E1B0AF"/>
    <a:srgbClr val="CE1C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showGuides="1">
      <p:cViewPr>
        <p:scale>
          <a:sx n="100" d="100"/>
          <a:sy n="100" d="100"/>
        </p:scale>
        <p:origin x="-930" y="-714"/>
      </p:cViewPr>
      <p:guideLst>
        <p:guide orient="horz" pos="2336"/>
        <p:guide pos="38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0B21C62E-A2CC-490D-A058-2C8A57005008}" type="doc">
      <dgm:prSet loTypeId="urn:microsoft.com/office/officeart/2005/8/layout/cycle1" loCatId="cycle" qsTypeId="urn:microsoft.com/office/officeart/2005/8/quickstyle/simple1#1" qsCatId="simple" csTypeId="urn:microsoft.com/office/officeart/2005/8/colors/accent1_2#2" csCatId="accent1" phldr="1"/>
      <dgm:spPr/>
      <dgm:t>
        <a:bodyPr/>
        <a:lstStyle/>
        <a:p>
          <a:endParaRPr lang="zh-CN" altLang="en-US"/>
        </a:p>
      </dgm:t>
    </dgm:pt>
    <dgm:pt modelId="{5AC8F3DD-C26C-4431-B054-C1F0EADA6423}">
      <dgm:prSet phldrT="[文本]" custT="1"/>
      <dgm:spPr/>
      <dgm:t>
        <a:bodyPr/>
        <a:lstStyle/>
        <a:p>
          <a:r>
            <a:rPr lang="zh-CN" altLang="en-US" sz="1800" dirty="0" smtClean="0"/>
            <a:t>合规文化</a:t>
          </a:r>
          <a:endParaRPr lang="zh-CN" altLang="en-US" sz="1800" dirty="0"/>
        </a:p>
      </dgm:t>
    </dgm:pt>
    <dgm:pt modelId="{26AFD968-E4F4-4BA7-9146-4A6D3774983A}" cxnId="{2AA12F86-7303-49D0-8EDF-1BC4C628B673}" type="parTrans">
      <dgm:prSet/>
      <dgm:spPr/>
      <dgm:t>
        <a:bodyPr/>
        <a:lstStyle/>
        <a:p>
          <a:endParaRPr lang="zh-CN" altLang="en-US"/>
        </a:p>
      </dgm:t>
    </dgm:pt>
    <dgm:pt modelId="{150A9409-4DC2-4E69-A683-06C96CAB23C3}" cxnId="{2AA12F86-7303-49D0-8EDF-1BC4C628B673}" type="sibTrans">
      <dgm:prSet/>
      <dgm:spPr/>
      <dgm:t>
        <a:bodyPr/>
        <a:lstStyle/>
        <a:p>
          <a:endParaRPr lang="zh-CN" altLang="en-US"/>
        </a:p>
      </dgm:t>
    </dgm:pt>
    <dgm:pt modelId="{8D6FE6EA-A838-4E4F-97BB-652277359889}">
      <dgm:prSet phldrT="[文本]" custT="1"/>
      <dgm:spPr/>
      <dgm:t>
        <a:bodyPr/>
        <a:lstStyle/>
        <a:p>
          <a:r>
            <a:rPr lang="zh-CN" altLang="en-US" sz="1800" dirty="0" smtClean="0"/>
            <a:t>风险评估</a:t>
          </a:r>
          <a:endParaRPr lang="zh-CN" altLang="en-US" sz="1800" dirty="0"/>
        </a:p>
      </dgm:t>
    </dgm:pt>
    <dgm:pt modelId="{E7A10B0D-11DB-4459-8EE6-5B8A62BC7F0C}" cxnId="{44E76C47-6CC5-4F37-871E-2A157E82AD49}" type="parTrans">
      <dgm:prSet/>
      <dgm:spPr/>
      <dgm:t>
        <a:bodyPr/>
        <a:lstStyle/>
        <a:p>
          <a:endParaRPr lang="zh-CN" altLang="en-US"/>
        </a:p>
      </dgm:t>
    </dgm:pt>
    <dgm:pt modelId="{CE26E0EC-BB6B-4E1C-8EE1-5F3E6015B9B9}" cxnId="{44E76C47-6CC5-4F37-871E-2A157E82AD49}" type="sibTrans">
      <dgm:prSet/>
      <dgm:spPr/>
      <dgm:t>
        <a:bodyPr/>
        <a:lstStyle/>
        <a:p>
          <a:endParaRPr lang="zh-CN" altLang="en-US"/>
        </a:p>
      </dgm:t>
    </dgm:pt>
    <dgm:pt modelId="{ED97D398-DCC5-429D-A61B-EE4831E74D02}">
      <dgm:prSet phldrT="[文本]" custT="1"/>
      <dgm:spPr/>
      <dgm:t>
        <a:bodyPr/>
        <a:lstStyle/>
        <a:p>
          <a:r>
            <a:rPr lang="zh-CN" altLang="en-US" sz="1800" dirty="0" smtClean="0"/>
            <a:t>持续改进</a:t>
          </a:r>
          <a:endParaRPr lang="zh-CN" altLang="en-US" sz="1800" dirty="0"/>
        </a:p>
      </dgm:t>
    </dgm:pt>
    <dgm:pt modelId="{6B68F3B7-659A-41FD-A672-229990801DDF}" cxnId="{20BF6BEA-EDEC-43DE-8B24-71675F978A23}" type="parTrans">
      <dgm:prSet/>
      <dgm:spPr/>
      <dgm:t>
        <a:bodyPr/>
        <a:lstStyle/>
        <a:p>
          <a:endParaRPr lang="zh-CN" altLang="en-US"/>
        </a:p>
      </dgm:t>
    </dgm:pt>
    <dgm:pt modelId="{A93FDDCE-8065-4F10-AD76-582D3DD57FAF}" cxnId="{20BF6BEA-EDEC-43DE-8B24-71675F978A23}" type="sibTrans">
      <dgm:prSet/>
      <dgm:spPr/>
      <dgm:t>
        <a:bodyPr/>
        <a:lstStyle/>
        <a:p>
          <a:endParaRPr lang="zh-CN" altLang="en-US"/>
        </a:p>
      </dgm:t>
    </dgm:pt>
    <dgm:pt modelId="{7FCE3D7E-FA91-427B-A088-B00A84A030C4}">
      <dgm:prSet phldrT="[文本]" custT="1"/>
      <dgm:spPr/>
      <dgm:t>
        <a:bodyPr/>
        <a:lstStyle/>
        <a:p>
          <a:r>
            <a:rPr lang="zh-CN" altLang="en-US" sz="1800" dirty="0" smtClean="0"/>
            <a:t>合规沟通</a:t>
          </a:r>
          <a:endParaRPr lang="zh-CN" altLang="en-US" sz="1800" dirty="0"/>
        </a:p>
      </dgm:t>
    </dgm:pt>
    <dgm:pt modelId="{A0526329-F797-4DA3-B7E4-4B400D1498A8}" cxnId="{0042EA67-03A0-4A3A-A21C-230171CF6E26}" type="parTrans">
      <dgm:prSet/>
      <dgm:spPr/>
      <dgm:t>
        <a:bodyPr/>
        <a:lstStyle/>
        <a:p>
          <a:endParaRPr lang="zh-CN" altLang="en-US"/>
        </a:p>
      </dgm:t>
    </dgm:pt>
    <dgm:pt modelId="{9F05715E-C371-43BF-8F26-5961A75E5C78}" cxnId="{0042EA67-03A0-4A3A-A21C-230171CF6E26}" type="sibTrans">
      <dgm:prSet/>
      <dgm:spPr/>
      <dgm:t>
        <a:bodyPr/>
        <a:lstStyle/>
        <a:p>
          <a:endParaRPr lang="zh-CN" altLang="en-US"/>
        </a:p>
      </dgm:t>
    </dgm:pt>
    <dgm:pt modelId="{8871E6D9-7F3C-4686-8FFF-ED71FF16E0DA}">
      <dgm:prSet custT="1"/>
      <dgm:spPr/>
      <dgm:t>
        <a:bodyPr/>
        <a:lstStyle/>
        <a:p>
          <a:r>
            <a:rPr lang="zh-CN" altLang="en-US" sz="1800" dirty="0" smtClean="0"/>
            <a:t>合规目标</a:t>
          </a:r>
          <a:endParaRPr lang="zh-CN" altLang="en-US" sz="1800" dirty="0"/>
        </a:p>
      </dgm:t>
    </dgm:pt>
    <dgm:pt modelId="{19D3E678-D84F-4CAE-8309-57EA3BAE934F}" cxnId="{05522D78-2F27-4BAC-AD90-6B11EBF3B12B}" type="parTrans">
      <dgm:prSet/>
      <dgm:spPr/>
      <dgm:t>
        <a:bodyPr/>
        <a:lstStyle/>
        <a:p>
          <a:endParaRPr lang="zh-CN" altLang="en-US"/>
        </a:p>
      </dgm:t>
    </dgm:pt>
    <dgm:pt modelId="{54351A8E-6E8D-41DC-BD3A-CEF8A670EDCE}" cxnId="{05522D78-2F27-4BAC-AD90-6B11EBF3B12B}" type="sibTrans">
      <dgm:prSet/>
      <dgm:spPr/>
      <dgm:t>
        <a:bodyPr/>
        <a:lstStyle/>
        <a:p>
          <a:endParaRPr lang="zh-CN" altLang="en-US"/>
        </a:p>
      </dgm:t>
    </dgm:pt>
    <dgm:pt modelId="{B32EFDB3-5112-4A10-A25C-6EC916F56DCE}">
      <dgm:prSet custT="1"/>
      <dgm:spPr/>
      <dgm:t>
        <a:bodyPr/>
        <a:lstStyle/>
        <a:p>
          <a:r>
            <a:rPr lang="zh-CN" altLang="en-US" sz="1800" dirty="0" smtClean="0"/>
            <a:t>制度规范</a:t>
          </a:r>
          <a:endParaRPr lang="zh-CN" altLang="en-US" sz="1800" dirty="0"/>
        </a:p>
      </dgm:t>
    </dgm:pt>
    <dgm:pt modelId="{F26FC53D-F106-432D-B010-11F17AD239D4}" cxnId="{85F6F137-5FF9-4178-B2AD-81A00D690AF2}" type="parTrans">
      <dgm:prSet/>
      <dgm:spPr/>
      <dgm:t>
        <a:bodyPr/>
        <a:lstStyle/>
        <a:p>
          <a:endParaRPr lang="zh-CN" altLang="en-US"/>
        </a:p>
      </dgm:t>
    </dgm:pt>
    <dgm:pt modelId="{F98EB80E-47AB-49CA-A9DF-FF39FDD194AD}" cxnId="{85F6F137-5FF9-4178-B2AD-81A00D690AF2}" type="sibTrans">
      <dgm:prSet/>
      <dgm:spPr/>
      <dgm:t>
        <a:bodyPr/>
        <a:lstStyle/>
        <a:p>
          <a:endParaRPr lang="zh-CN" altLang="en-US"/>
        </a:p>
      </dgm:t>
    </dgm:pt>
    <dgm:pt modelId="{25DF2AE3-0411-41F4-B0EB-4D5EE7605C64}">
      <dgm:prSet custT="1"/>
      <dgm:spPr/>
      <dgm:t>
        <a:bodyPr/>
        <a:lstStyle/>
        <a:p>
          <a:r>
            <a:rPr lang="zh-CN" altLang="en-US" sz="1800" dirty="0" smtClean="0"/>
            <a:t>合规组织</a:t>
          </a:r>
          <a:endParaRPr lang="zh-CN" altLang="en-US" sz="1800" dirty="0"/>
        </a:p>
      </dgm:t>
    </dgm:pt>
    <dgm:pt modelId="{0FFE4305-7F5E-4F3B-B5F9-7C46EA835139}" cxnId="{F2875268-26D5-4DC1-8E50-F5B16376A4D6}" type="parTrans">
      <dgm:prSet/>
      <dgm:spPr/>
      <dgm:t>
        <a:bodyPr/>
        <a:lstStyle/>
        <a:p>
          <a:endParaRPr lang="zh-CN" altLang="en-US"/>
        </a:p>
      </dgm:t>
    </dgm:pt>
    <dgm:pt modelId="{2D645132-5A07-4E75-9653-A384FC173D77}" cxnId="{F2875268-26D5-4DC1-8E50-F5B16376A4D6}" type="sibTrans">
      <dgm:prSet/>
      <dgm:spPr/>
      <dgm:t>
        <a:bodyPr/>
        <a:lstStyle/>
        <a:p>
          <a:endParaRPr lang="zh-CN" altLang="en-US"/>
        </a:p>
      </dgm:t>
    </dgm:pt>
    <dgm:pt modelId="{F8A23BE1-9C80-4EA5-B8ED-0542EA2311F9}" type="pres">
      <dgm:prSet presAssocID="{0B21C62E-A2CC-490D-A058-2C8A57005008}" presName="cycle" presStyleCnt="0">
        <dgm:presLayoutVars>
          <dgm:dir/>
          <dgm:resizeHandles val="exact"/>
        </dgm:presLayoutVars>
      </dgm:prSet>
      <dgm:spPr/>
      <dgm:t>
        <a:bodyPr/>
        <a:lstStyle/>
        <a:p>
          <a:endParaRPr lang="zh-CN" altLang="en-US"/>
        </a:p>
      </dgm:t>
    </dgm:pt>
    <dgm:pt modelId="{60905D49-E1C9-43D4-8766-E541AB0AB3D2}" type="pres">
      <dgm:prSet presAssocID="{5AC8F3DD-C26C-4431-B054-C1F0EADA6423}" presName="dummy" presStyleCnt="0"/>
      <dgm:spPr/>
    </dgm:pt>
    <dgm:pt modelId="{CD7B0675-C6E4-4FF9-A8F5-699BCD7EE8BC}" type="pres">
      <dgm:prSet presAssocID="{5AC8F3DD-C26C-4431-B054-C1F0EADA6423}" presName="node" presStyleLbl="revTx" presStyleIdx="0" presStyleCnt="7">
        <dgm:presLayoutVars>
          <dgm:bulletEnabled val="1"/>
        </dgm:presLayoutVars>
      </dgm:prSet>
      <dgm:spPr/>
      <dgm:t>
        <a:bodyPr/>
        <a:lstStyle/>
        <a:p>
          <a:endParaRPr lang="zh-CN" altLang="en-US"/>
        </a:p>
      </dgm:t>
    </dgm:pt>
    <dgm:pt modelId="{43ED55B4-0667-47EF-9FD9-57908B02630D}" type="pres">
      <dgm:prSet presAssocID="{150A9409-4DC2-4E69-A683-06C96CAB23C3}" presName="sibTrans" presStyleLbl="node1" presStyleIdx="0" presStyleCnt="7"/>
      <dgm:spPr/>
      <dgm:t>
        <a:bodyPr/>
        <a:lstStyle/>
        <a:p>
          <a:endParaRPr lang="zh-CN" altLang="en-US"/>
        </a:p>
      </dgm:t>
    </dgm:pt>
    <dgm:pt modelId="{7CA693BF-3EEF-4E0F-A6C9-253AD94B8B70}" type="pres">
      <dgm:prSet presAssocID="{8871E6D9-7F3C-4686-8FFF-ED71FF16E0DA}" presName="dummy" presStyleCnt="0"/>
      <dgm:spPr/>
    </dgm:pt>
    <dgm:pt modelId="{B2BED742-047F-4DCA-99B8-916E87748B1A}" type="pres">
      <dgm:prSet presAssocID="{8871E6D9-7F3C-4686-8FFF-ED71FF16E0DA}" presName="node" presStyleLbl="revTx" presStyleIdx="1" presStyleCnt="7">
        <dgm:presLayoutVars>
          <dgm:bulletEnabled val="1"/>
        </dgm:presLayoutVars>
      </dgm:prSet>
      <dgm:spPr/>
      <dgm:t>
        <a:bodyPr/>
        <a:lstStyle/>
        <a:p>
          <a:endParaRPr lang="zh-CN" altLang="en-US"/>
        </a:p>
      </dgm:t>
    </dgm:pt>
    <dgm:pt modelId="{512900B4-0369-4860-A8AA-5EBA982F2AA6}" type="pres">
      <dgm:prSet presAssocID="{54351A8E-6E8D-41DC-BD3A-CEF8A670EDCE}" presName="sibTrans" presStyleLbl="node1" presStyleIdx="1" presStyleCnt="7"/>
      <dgm:spPr/>
      <dgm:t>
        <a:bodyPr/>
        <a:lstStyle/>
        <a:p>
          <a:endParaRPr lang="zh-CN" altLang="en-US"/>
        </a:p>
      </dgm:t>
    </dgm:pt>
    <dgm:pt modelId="{F6EA9683-64DB-4FA7-B348-D122EA46DB6D}" type="pres">
      <dgm:prSet presAssocID="{25DF2AE3-0411-41F4-B0EB-4D5EE7605C64}" presName="dummy" presStyleCnt="0"/>
      <dgm:spPr/>
    </dgm:pt>
    <dgm:pt modelId="{D250A5B5-2634-486C-B8D7-2178E9628F66}" type="pres">
      <dgm:prSet presAssocID="{25DF2AE3-0411-41F4-B0EB-4D5EE7605C64}" presName="node" presStyleLbl="revTx" presStyleIdx="2" presStyleCnt="7">
        <dgm:presLayoutVars>
          <dgm:bulletEnabled val="1"/>
        </dgm:presLayoutVars>
      </dgm:prSet>
      <dgm:spPr/>
      <dgm:t>
        <a:bodyPr/>
        <a:lstStyle/>
        <a:p>
          <a:endParaRPr lang="zh-CN" altLang="en-US"/>
        </a:p>
      </dgm:t>
    </dgm:pt>
    <dgm:pt modelId="{292BD069-551F-451A-9D8C-9B5F51DCC97D}" type="pres">
      <dgm:prSet presAssocID="{2D645132-5A07-4E75-9653-A384FC173D77}" presName="sibTrans" presStyleLbl="node1" presStyleIdx="2" presStyleCnt="7"/>
      <dgm:spPr/>
      <dgm:t>
        <a:bodyPr/>
        <a:lstStyle/>
        <a:p>
          <a:endParaRPr lang="zh-CN" altLang="en-US"/>
        </a:p>
      </dgm:t>
    </dgm:pt>
    <dgm:pt modelId="{2FDF81D7-8644-4962-87E7-7A0CA7C83106}" type="pres">
      <dgm:prSet presAssocID="{B32EFDB3-5112-4A10-A25C-6EC916F56DCE}" presName="dummy" presStyleCnt="0"/>
      <dgm:spPr/>
    </dgm:pt>
    <dgm:pt modelId="{9081A30D-5FA0-403E-8449-4DF3FA9B3005}" type="pres">
      <dgm:prSet presAssocID="{B32EFDB3-5112-4A10-A25C-6EC916F56DCE}" presName="node" presStyleLbl="revTx" presStyleIdx="3" presStyleCnt="7">
        <dgm:presLayoutVars>
          <dgm:bulletEnabled val="1"/>
        </dgm:presLayoutVars>
      </dgm:prSet>
      <dgm:spPr/>
      <dgm:t>
        <a:bodyPr/>
        <a:lstStyle/>
        <a:p>
          <a:endParaRPr lang="zh-CN" altLang="en-US"/>
        </a:p>
      </dgm:t>
    </dgm:pt>
    <dgm:pt modelId="{F44E1028-45D3-407F-9D5B-CBAFCE72ABCD}" type="pres">
      <dgm:prSet presAssocID="{F98EB80E-47AB-49CA-A9DF-FF39FDD194AD}" presName="sibTrans" presStyleLbl="node1" presStyleIdx="3" presStyleCnt="7"/>
      <dgm:spPr/>
      <dgm:t>
        <a:bodyPr/>
        <a:lstStyle/>
        <a:p>
          <a:endParaRPr lang="zh-CN" altLang="en-US"/>
        </a:p>
      </dgm:t>
    </dgm:pt>
    <dgm:pt modelId="{FA500A96-12DD-4E32-AA99-CFCD3EAD1E65}" type="pres">
      <dgm:prSet presAssocID="{8D6FE6EA-A838-4E4F-97BB-652277359889}" presName="dummy" presStyleCnt="0"/>
      <dgm:spPr/>
    </dgm:pt>
    <dgm:pt modelId="{11084A4E-D1F0-4EAA-9A70-4232AE76619E}" type="pres">
      <dgm:prSet presAssocID="{8D6FE6EA-A838-4E4F-97BB-652277359889}" presName="node" presStyleLbl="revTx" presStyleIdx="4" presStyleCnt="7">
        <dgm:presLayoutVars>
          <dgm:bulletEnabled val="1"/>
        </dgm:presLayoutVars>
      </dgm:prSet>
      <dgm:spPr/>
      <dgm:t>
        <a:bodyPr/>
        <a:lstStyle/>
        <a:p>
          <a:endParaRPr lang="zh-CN" altLang="en-US"/>
        </a:p>
      </dgm:t>
    </dgm:pt>
    <dgm:pt modelId="{876182E5-37FD-46E7-B413-25295C49405A}" type="pres">
      <dgm:prSet presAssocID="{CE26E0EC-BB6B-4E1C-8EE1-5F3E6015B9B9}" presName="sibTrans" presStyleLbl="node1" presStyleIdx="4" presStyleCnt="7"/>
      <dgm:spPr/>
      <dgm:t>
        <a:bodyPr/>
        <a:lstStyle/>
        <a:p>
          <a:endParaRPr lang="zh-CN" altLang="en-US"/>
        </a:p>
      </dgm:t>
    </dgm:pt>
    <dgm:pt modelId="{B7BB1CF5-A243-468C-A285-B53DD5504E33}" type="pres">
      <dgm:prSet presAssocID="{ED97D398-DCC5-429D-A61B-EE4831E74D02}" presName="dummy" presStyleCnt="0"/>
      <dgm:spPr/>
    </dgm:pt>
    <dgm:pt modelId="{9BF6B228-B97A-4246-A77A-846C1EE0BC90}" type="pres">
      <dgm:prSet presAssocID="{ED97D398-DCC5-429D-A61B-EE4831E74D02}" presName="node" presStyleLbl="revTx" presStyleIdx="5" presStyleCnt="7" custScaleX="124523">
        <dgm:presLayoutVars>
          <dgm:bulletEnabled val="1"/>
        </dgm:presLayoutVars>
      </dgm:prSet>
      <dgm:spPr/>
      <dgm:t>
        <a:bodyPr/>
        <a:lstStyle/>
        <a:p>
          <a:endParaRPr lang="zh-CN" altLang="en-US"/>
        </a:p>
      </dgm:t>
    </dgm:pt>
    <dgm:pt modelId="{67A8BB8D-B689-4787-A134-D7A4A429665B}" type="pres">
      <dgm:prSet presAssocID="{A93FDDCE-8065-4F10-AD76-582D3DD57FAF}" presName="sibTrans" presStyleLbl="node1" presStyleIdx="5" presStyleCnt="7"/>
      <dgm:spPr/>
      <dgm:t>
        <a:bodyPr/>
        <a:lstStyle/>
        <a:p>
          <a:endParaRPr lang="zh-CN" altLang="en-US"/>
        </a:p>
      </dgm:t>
    </dgm:pt>
    <dgm:pt modelId="{86E8E389-0E00-447D-A1C0-1AF02C0D5536}" type="pres">
      <dgm:prSet presAssocID="{7FCE3D7E-FA91-427B-A088-B00A84A030C4}" presName="dummy" presStyleCnt="0"/>
      <dgm:spPr/>
    </dgm:pt>
    <dgm:pt modelId="{776382A1-EE6C-4B8E-A5AF-3B84CF619A6A}" type="pres">
      <dgm:prSet presAssocID="{7FCE3D7E-FA91-427B-A088-B00A84A030C4}" presName="node" presStyleLbl="revTx" presStyleIdx="6" presStyleCnt="7">
        <dgm:presLayoutVars>
          <dgm:bulletEnabled val="1"/>
        </dgm:presLayoutVars>
      </dgm:prSet>
      <dgm:spPr/>
      <dgm:t>
        <a:bodyPr/>
        <a:lstStyle/>
        <a:p>
          <a:endParaRPr lang="zh-CN" altLang="en-US"/>
        </a:p>
      </dgm:t>
    </dgm:pt>
    <dgm:pt modelId="{0B39C2B5-B00D-4862-9975-61CAF9BD38F7}" type="pres">
      <dgm:prSet presAssocID="{9F05715E-C371-43BF-8F26-5961A75E5C78}" presName="sibTrans" presStyleLbl="node1" presStyleIdx="6" presStyleCnt="7"/>
      <dgm:spPr/>
      <dgm:t>
        <a:bodyPr/>
        <a:lstStyle/>
        <a:p>
          <a:endParaRPr lang="zh-CN" altLang="en-US"/>
        </a:p>
      </dgm:t>
    </dgm:pt>
  </dgm:ptLst>
  <dgm:cxnLst>
    <dgm:cxn modelId="{D0ADF934-8E55-43CE-ADDB-A8E7C2D18710}" type="presOf" srcId="{ED97D398-DCC5-429D-A61B-EE4831E74D02}" destId="{9BF6B228-B97A-4246-A77A-846C1EE0BC90}" srcOrd="0" destOrd="0" presId="urn:microsoft.com/office/officeart/2005/8/layout/cycle1"/>
    <dgm:cxn modelId="{97D3E053-6C0B-4786-AF1A-6574B683D254}" type="presOf" srcId="{8871E6D9-7F3C-4686-8FFF-ED71FF16E0DA}" destId="{B2BED742-047F-4DCA-99B8-916E87748B1A}" srcOrd="0" destOrd="0" presId="urn:microsoft.com/office/officeart/2005/8/layout/cycle1"/>
    <dgm:cxn modelId="{2AA12F86-7303-49D0-8EDF-1BC4C628B673}" srcId="{0B21C62E-A2CC-490D-A058-2C8A57005008}" destId="{5AC8F3DD-C26C-4431-B054-C1F0EADA6423}" srcOrd="0" destOrd="0" parTransId="{26AFD968-E4F4-4BA7-9146-4A6D3774983A}" sibTransId="{150A9409-4DC2-4E69-A683-06C96CAB23C3}"/>
    <dgm:cxn modelId="{F2875268-26D5-4DC1-8E50-F5B16376A4D6}" srcId="{0B21C62E-A2CC-490D-A058-2C8A57005008}" destId="{25DF2AE3-0411-41F4-B0EB-4D5EE7605C64}" srcOrd="2" destOrd="0" parTransId="{0FFE4305-7F5E-4F3B-B5F9-7C46EA835139}" sibTransId="{2D645132-5A07-4E75-9653-A384FC173D77}"/>
    <dgm:cxn modelId="{6CE4F697-E329-4115-B10D-F5662A765A92}" type="presOf" srcId="{5AC8F3DD-C26C-4431-B054-C1F0EADA6423}" destId="{CD7B0675-C6E4-4FF9-A8F5-699BCD7EE8BC}" srcOrd="0" destOrd="0" presId="urn:microsoft.com/office/officeart/2005/8/layout/cycle1"/>
    <dgm:cxn modelId="{85F6F137-5FF9-4178-B2AD-81A00D690AF2}" srcId="{0B21C62E-A2CC-490D-A058-2C8A57005008}" destId="{B32EFDB3-5112-4A10-A25C-6EC916F56DCE}" srcOrd="3" destOrd="0" parTransId="{F26FC53D-F106-432D-B010-11F17AD239D4}" sibTransId="{F98EB80E-47AB-49CA-A9DF-FF39FDD194AD}"/>
    <dgm:cxn modelId="{385673D6-D4FD-4750-9987-985204AB06A2}" type="presOf" srcId="{CE26E0EC-BB6B-4E1C-8EE1-5F3E6015B9B9}" destId="{876182E5-37FD-46E7-B413-25295C49405A}" srcOrd="0" destOrd="0" presId="urn:microsoft.com/office/officeart/2005/8/layout/cycle1"/>
    <dgm:cxn modelId="{1B345D21-0951-417E-9750-D709570DDCE9}" type="presOf" srcId="{25DF2AE3-0411-41F4-B0EB-4D5EE7605C64}" destId="{D250A5B5-2634-486C-B8D7-2178E9628F66}" srcOrd="0" destOrd="0" presId="urn:microsoft.com/office/officeart/2005/8/layout/cycle1"/>
    <dgm:cxn modelId="{68C8458B-C3DD-4508-9776-3C9827682AAB}" type="presOf" srcId="{0B21C62E-A2CC-490D-A058-2C8A57005008}" destId="{F8A23BE1-9C80-4EA5-B8ED-0542EA2311F9}" srcOrd="0" destOrd="0" presId="urn:microsoft.com/office/officeart/2005/8/layout/cycle1"/>
    <dgm:cxn modelId="{20BF6BEA-EDEC-43DE-8B24-71675F978A23}" srcId="{0B21C62E-A2CC-490D-A058-2C8A57005008}" destId="{ED97D398-DCC5-429D-A61B-EE4831E74D02}" srcOrd="5" destOrd="0" parTransId="{6B68F3B7-659A-41FD-A672-229990801DDF}" sibTransId="{A93FDDCE-8065-4F10-AD76-582D3DD57FAF}"/>
    <dgm:cxn modelId="{05522D78-2F27-4BAC-AD90-6B11EBF3B12B}" srcId="{0B21C62E-A2CC-490D-A058-2C8A57005008}" destId="{8871E6D9-7F3C-4686-8FFF-ED71FF16E0DA}" srcOrd="1" destOrd="0" parTransId="{19D3E678-D84F-4CAE-8309-57EA3BAE934F}" sibTransId="{54351A8E-6E8D-41DC-BD3A-CEF8A670EDCE}"/>
    <dgm:cxn modelId="{F66FC62E-1704-4B0C-BD56-917F60FB6766}" type="presOf" srcId="{2D645132-5A07-4E75-9653-A384FC173D77}" destId="{292BD069-551F-451A-9D8C-9B5F51DCC97D}" srcOrd="0" destOrd="0" presId="urn:microsoft.com/office/officeart/2005/8/layout/cycle1"/>
    <dgm:cxn modelId="{C30CAF77-E3C4-4EDC-A29C-544172B5B7BC}" type="presOf" srcId="{7FCE3D7E-FA91-427B-A088-B00A84A030C4}" destId="{776382A1-EE6C-4B8E-A5AF-3B84CF619A6A}" srcOrd="0" destOrd="0" presId="urn:microsoft.com/office/officeart/2005/8/layout/cycle1"/>
    <dgm:cxn modelId="{44E76C47-6CC5-4F37-871E-2A157E82AD49}" srcId="{0B21C62E-A2CC-490D-A058-2C8A57005008}" destId="{8D6FE6EA-A838-4E4F-97BB-652277359889}" srcOrd="4" destOrd="0" parTransId="{E7A10B0D-11DB-4459-8EE6-5B8A62BC7F0C}" sibTransId="{CE26E0EC-BB6B-4E1C-8EE1-5F3E6015B9B9}"/>
    <dgm:cxn modelId="{6B80C39E-8D33-4D95-A26B-956DBAD50CFD}" type="presOf" srcId="{B32EFDB3-5112-4A10-A25C-6EC916F56DCE}" destId="{9081A30D-5FA0-403E-8449-4DF3FA9B3005}" srcOrd="0" destOrd="0" presId="urn:microsoft.com/office/officeart/2005/8/layout/cycle1"/>
    <dgm:cxn modelId="{0042EA67-03A0-4A3A-A21C-230171CF6E26}" srcId="{0B21C62E-A2CC-490D-A058-2C8A57005008}" destId="{7FCE3D7E-FA91-427B-A088-B00A84A030C4}" srcOrd="6" destOrd="0" parTransId="{A0526329-F797-4DA3-B7E4-4B400D1498A8}" sibTransId="{9F05715E-C371-43BF-8F26-5961A75E5C78}"/>
    <dgm:cxn modelId="{E7C10FC0-B8BD-4DA7-B646-D0EC4AA8576C}" type="presOf" srcId="{150A9409-4DC2-4E69-A683-06C96CAB23C3}" destId="{43ED55B4-0667-47EF-9FD9-57908B02630D}" srcOrd="0" destOrd="0" presId="urn:microsoft.com/office/officeart/2005/8/layout/cycle1"/>
    <dgm:cxn modelId="{CCA8BD52-2606-4C65-B23A-9A7966E9B72C}" type="presOf" srcId="{54351A8E-6E8D-41DC-BD3A-CEF8A670EDCE}" destId="{512900B4-0369-4860-A8AA-5EBA982F2AA6}" srcOrd="0" destOrd="0" presId="urn:microsoft.com/office/officeart/2005/8/layout/cycle1"/>
    <dgm:cxn modelId="{2DA72944-DAA1-41EA-853F-8A8635C98CE9}" type="presOf" srcId="{8D6FE6EA-A838-4E4F-97BB-652277359889}" destId="{11084A4E-D1F0-4EAA-9A70-4232AE76619E}" srcOrd="0" destOrd="0" presId="urn:microsoft.com/office/officeart/2005/8/layout/cycle1"/>
    <dgm:cxn modelId="{6460D135-010E-490B-A6F6-0308B91BA616}" type="presOf" srcId="{9F05715E-C371-43BF-8F26-5961A75E5C78}" destId="{0B39C2B5-B00D-4862-9975-61CAF9BD38F7}" srcOrd="0" destOrd="0" presId="urn:microsoft.com/office/officeart/2005/8/layout/cycle1"/>
    <dgm:cxn modelId="{7A9B313C-D578-4A28-A99D-13083505136A}" type="presOf" srcId="{A93FDDCE-8065-4F10-AD76-582D3DD57FAF}" destId="{67A8BB8D-B689-4787-A134-D7A4A429665B}" srcOrd="0" destOrd="0" presId="urn:microsoft.com/office/officeart/2005/8/layout/cycle1"/>
    <dgm:cxn modelId="{9D135461-6FF5-489E-A6F2-9AE9DFB80E56}" type="presOf" srcId="{F98EB80E-47AB-49CA-A9DF-FF39FDD194AD}" destId="{F44E1028-45D3-407F-9D5B-CBAFCE72ABCD}" srcOrd="0" destOrd="0" presId="urn:microsoft.com/office/officeart/2005/8/layout/cycle1"/>
    <dgm:cxn modelId="{547E99B0-0B6D-4D24-9A68-151759EFDD29}" type="presParOf" srcId="{F8A23BE1-9C80-4EA5-B8ED-0542EA2311F9}" destId="{60905D49-E1C9-43D4-8766-E541AB0AB3D2}" srcOrd="0" destOrd="0" presId="urn:microsoft.com/office/officeart/2005/8/layout/cycle1"/>
    <dgm:cxn modelId="{658FA5E6-1857-4B75-B481-DE1FB08A8BA6}" type="presParOf" srcId="{F8A23BE1-9C80-4EA5-B8ED-0542EA2311F9}" destId="{CD7B0675-C6E4-4FF9-A8F5-699BCD7EE8BC}" srcOrd="1" destOrd="0" presId="urn:microsoft.com/office/officeart/2005/8/layout/cycle1"/>
    <dgm:cxn modelId="{4C896359-7F13-4482-A595-A45C3493FF88}" type="presParOf" srcId="{F8A23BE1-9C80-4EA5-B8ED-0542EA2311F9}" destId="{43ED55B4-0667-47EF-9FD9-57908B02630D}" srcOrd="2" destOrd="0" presId="urn:microsoft.com/office/officeart/2005/8/layout/cycle1"/>
    <dgm:cxn modelId="{F9B80A8A-9C0F-46CC-A850-0FB26D008C95}" type="presParOf" srcId="{F8A23BE1-9C80-4EA5-B8ED-0542EA2311F9}" destId="{7CA693BF-3EEF-4E0F-A6C9-253AD94B8B70}" srcOrd="3" destOrd="0" presId="urn:microsoft.com/office/officeart/2005/8/layout/cycle1"/>
    <dgm:cxn modelId="{9789FD89-97B6-40EB-9E4A-577F14EE1CC8}" type="presParOf" srcId="{F8A23BE1-9C80-4EA5-B8ED-0542EA2311F9}" destId="{B2BED742-047F-4DCA-99B8-916E87748B1A}" srcOrd="4" destOrd="0" presId="urn:microsoft.com/office/officeart/2005/8/layout/cycle1"/>
    <dgm:cxn modelId="{7008FFCF-6F53-414A-9D77-61A88F300759}" type="presParOf" srcId="{F8A23BE1-9C80-4EA5-B8ED-0542EA2311F9}" destId="{512900B4-0369-4860-A8AA-5EBA982F2AA6}" srcOrd="5" destOrd="0" presId="urn:microsoft.com/office/officeart/2005/8/layout/cycle1"/>
    <dgm:cxn modelId="{683AD865-B2CD-4D52-B758-57266D0A9B75}" type="presParOf" srcId="{F8A23BE1-9C80-4EA5-B8ED-0542EA2311F9}" destId="{F6EA9683-64DB-4FA7-B348-D122EA46DB6D}" srcOrd="6" destOrd="0" presId="urn:microsoft.com/office/officeart/2005/8/layout/cycle1"/>
    <dgm:cxn modelId="{98876871-026F-43A9-93D3-4A93CF39717D}" type="presParOf" srcId="{F8A23BE1-9C80-4EA5-B8ED-0542EA2311F9}" destId="{D250A5B5-2634-486C-B8D7-2178E9628F66}" srcOrd="7" destOrd="0" presId="urn:microsoft.com/office/officeart/2005/8/layout/cycle1"/>
    <dgm:cxn modelId="{F99385B6-0FCB-4CAF-806D-E5E42C55879A}" type="presParOf" srcId="{F8A23BE1-9C80-4EA5-B8ED-0542EA2311F9}" destId="{292BD069-551F-451A-9D8C-9B5F51DCC97D}" srcOrd="8" destOrd="0" presId="urn:microsoft.com/office/officeart/2005/8/layout/cycle1"/>
    <dgm:cxn modelId="{DF841EB9-B51B-4D41-AD34-7178006BA509}" type="presParOf" srcId="{F8A23BE1-9C80-4EA5-B8ED-0542EA2311F9}" destId="{2FDF81D7-8644-4962-87E7-7A0CA7C83106}" srcOrd="9" destOrd="0" presId="urn:microsoft.com/office/officeart/2005/8/layout/cycle1"/>
    <dgm:cxn modelId="{B82B1CC6-E01C-4650-8658-DEBA0BFCFEBC}" type="presParOf" srcId="{F8A23BE1-9C80-4EA5-B8ED-0542EA2311F9}" destId="{9081A30D-5FA0-403E-8449-4DF3FA9B3005}" srcOrd="10" destOrd="0" presId="urn:microsoft.com/office/officeart/2005/8/layout/cycle1"/>
    <dgm:cxn modelId="{BBBB27D7-59F4-4F52-94FB-19ABB9F7D1F6}" type="presParOf" srcId="{F8A23BE1-9C80-4EA5-B8ED-0542EA2311F9}" destId="{F44E1028-45D3-407F-9D5B-CBAFCE72ABCD}" srcOrd="11" destOrd="0" presId="urn:microsoft.com/office/officeart/2005/8/layout/cycle1"/>
    <dgm:cxn modelId="{F5662283-9FA2-4DF2-95A5-4E12FD828FC1}" type="presParOf" srcId="{F8A23BE1-9C80-4EA5-B8ED-0542EA2311F9}" destId="{FA500A96-12DD-4E32-AA99-CFCD3EAD1E65}" srcOrd="12" destOrd="0" presId="urn:microsoft.com/office/officeart/2005/8/layout/cycle1"/>
    <dgm:cxn modelId="{A32E1615-F72A-4BD5-895D-8ABB41B33386}" type="presParOf" srcId="{F8A23BE1-9C80-4EA5-B8ED-0542EA2311F9}" destId="{11084A4E-D1F0-4EAA-9A70-4232AE76619E}" srcOrd="13" destOrd="0" presId="urn:microsoft.com/office/officeart/2005/8/layout/cycle1"/>
    <dgm:cxn modelId="{E8B622D6-CAF2-416B-82AE-F1B03EECE4C9}" type="presParOf" srcId="{F8A23BE1-9C80-4EA5-B8ED-0542EA2311F9}" destId="{876182E5-37FD-46E7-B413-25295C49405A}" srcOrd="14" destOrd="0" presId="urn:microsoft.com/office/officeart/2005/8/layout/cycle1"/>
    <dgm:cxn modelId="{F96B21D1-A661-465E-ABFA-03C3102F110E}" type="presParOf" srcId="{F8A23BE1-9C80-4EA5-B8ED-0542EA2311F9}" destId="{B7BB1CF5-A243-468C-A285-B53DD5504E33}" srcOrd="15" destOrd="0" presId="urn:microsoft.com/office/officeart/2005/8/layout/cycle1"/>
    <dgm:cxn modelId="{A7EE8A49-EEAA-4CCB-8C0F-938FF059FA3E}" type="presParOf" srcId="{F8A23BE1-9C80-4EA5-B8ED-0542EA2311F9}" destId="{9BF6B228-B97A-4246-A77A-846C1EE0BC90}" srcOrd="16" destOrd="0" presId="urn:microsoft.com/office/officeart/2005/8/layout/cycle1"/>
    <dgm:cxn modelId="{7D38E0C5-3A8C-4645-B092-3A0ADD7AFE91}" type="presParOf" srcId="{F8A23BE1-9C80-4EA5-B8ED-0542EA2311F9}" destId="{67A8BB8D-B689-4787-A134-D7A4A429665B}" srcOrd="17" destOrd="0" presId="urn:microsoft.com/office/officeart/2005/8/layout/cycle1"/>
    <dgm:cxn modelId="{C92A95A1-37E9-4F8F-BCB6-EC17BD4FC5A7}" type="presParOf" srcId="{F8A23BE1-9C80-4EA5-B8ED-0542EA2311F9}" destId="{86E8E389-0E00-447D-A1C0-1AF02C0D5536}" srcOrd="18" destOrd="0" presId="urn:microsoft.com/office/officeart/2005/8/layout/cycle1"/>
    <dgm:cxn modelId="{E246BDE6-E69E-4806-9F16-4A1EBA3BE53F}" type="presParOf" srcId="{F8A23BE1-9C80-4EA5-B8ED-0542EA2311F9}" destId="{776382A1-EE6C-4B8E-A5AF-3B84CF619A6A}" srcOrd="19" destOrd="0" presId="urn:microsoft.com/office/officeart/2005/8/layout/cycle1"/>
    <dgm:cxn modelId="{9B62A236-CBD0-42A2-A84C-9E8225DE25E8}" type="presParOf" srcId="{F8A23BE1-9C80-4EA5-B8ED-0542EA2311F9}" destId="{0B39C2B5-B00D-4862-9975-61CAF9BD38F7}" srcOrd="20" destOrd="0" presId="urn:microsoft.com/office/officeart/2005/8/layout/cycle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B0675-C6E4-4FF9-A8F5-699BCD7EE8BC}">
      <dsp:nvSpPr>
        <dsp:cNvPr id="0" name=""/>
        <dsp:cNvSpPr/>
      </dsp:nvSpPr>
      <dsp:spPr>
        <a:xfrm>
          <a:off x="4646864" y="276"/>
          <a:ext cx="980281"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合规文化</a:t>
          </a:r>
          <a:endParaRPr lang="zh-CN" altLang="en-US" sz="1800" kern="1200" dirty="0"/>
        </a:p>
      </dsp:txBody>
      <dsp:txXfrm>
        <a:off x="4646864" y="276"/>
        <a:ext cx="980281" cy="980281"/>
      </dsp:txXfrm>
    </dsp:sp>
    <dsp:sp modelId="{43ED55B4-0667-47EF-9FD9-57908B02630D}">
      <dsp:nvSpPr>
        <dsp:cNvPr id="0" name=""/>
        <dsp:cNvSpPr/>
      </dsp:nvSpPr>
      <dsp:spPr>
        <a:xfrm>
          <a:off x="1582503" y="52143"/>
          <a:ext cx="5083190" cy="5083190"/>
        </a:xfrm>
        <a:prstGeom prst="circularArrow">
          <a:avLst>
            <a:gd name="adj1" fmla="val 3761"/>
            <a:gd name="adj2" fmla="val 234621"/>
            <a:gd name="adj3" fmla="val 19827894"/>
            <a:gd name="adj4" fmla="val 18604717"/>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BED742-047F-4DCA-99B8-916E87748B1A}">
      <dsp:nvSpPr>
        <dsp:cNvPr id="0" name=""/>
        <dsp:cNvSpPr/>
      </dsp:nvSpPr>
      <dsp:spPr>
        <a:xfrm>
          <a:off x="5909937" y="1584120"/>
          <a:ext cx="980281"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合规目标</a:t>
          </a:r>
          <a:endParaRPr lang="zh-CN" altLang="en-US" sz="1800" kern="1200" dirty="0"/>
        </a:p>
      </dsp:txBody>
      <dsp:txXfrm>
        <a:off x="5909937" y="1584120"/>
        <a:ext cx="980281" cy="980281"/>
      </dsp:txXfrm>
    </dsp:sp>
    <dsp:sp modelId="{512900B4-0369-4860-A8AA-5EBA982F2AA6}">
      <dsp:nvSpPr>
        <dsp:cNvPr id="0" name=""/>
        <dsp:cNvSpPr/>
      </dsp:nvSpPr>
      <dsp:spPr>
        <a:xfrm>
          <a:off x="1582503" y="52143"/>
          <a:ext cx="5083190" cy="5083190"/>
        </a:xfrm>
        <a:prstGeom prst="circularArrow">
          <a:avLst>
            <a:gd name="adj1" fmla="val 3761"/>
            <a:gd name="adj2" fmla="val 234621"/>
            <a:gd name="adj3" fmla="val 1231007"/>
            <a:gd name="adj4" fmla="val 21556798"/>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50A5B5-2634-486C-B8D7-2178E9628F66}">
      <dsp:nvSpPr>
        <dsp:cNvPr id="0" name=""/>
        <dsp:cNvSpPr/>
      </dsp:nvSpPr>
      <dsp:spPr>
        <a:xfrm>
          <a:off x="5459152" y="3559141"/>
          <a:ext cx="980281"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合规组织</a:t>
          </a:r>
          <a:endParaRPr lang="zh-CN" altLang="en-US" sz="1800" kern="1200" dirty="0"/>
        </a:p>
      </dsp:txBody>
      <dsp:txXfrm>
        <a:off x="5459152" y="3559141"/>
        <a:ext cx="980281" cy="980281"/>
      </dsp:txXfrm>
    </dsp:sp>
    <dsp:sp modelId="{292BD069-551F-451A-9D8C-9B5F51DCC97D}">
      <dsp:nvSpPr>
        <dsp:cNvPr id="0" name=""/>
        <dsp:cNvSpPr/>
      </dsp:nvSpPr>
      <dsp:spPr>
        <a:xfrm>
          <a:off x="1582503" y="52143"/>
          <a:ext cx="5083190" cy="5083190"/>
        </a:xfrm>
        <a:prstGeom prst="circularArrow">
          <a:avLst>
            <a:gd name="adj1" fmla="val 3761"/>
            <a:gd name="adj2" fmla="val 234621"/>
            <a:gd name="adj3" fmla="val 4438199"/>
            <a:gd name="adj4" fmla="val 3307126"/>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81A30D-5FA0-403E-8449-4DF3FA9B3005}">
      <dsp:nvSpPr>
        <dsp:cNvPr id="0" name=""/>
        <dsp:cNvSpPr/>
      </dsp:nvSpPr>
      <dsp:spPr>
        <a:xfrm>
          <a:off x="3633957" y="4438109"/>
          <a:ext cx="980281"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制度规范</a:t>
          </a:r>
          <a:endParaRPr lang="zh-CN" altLang="en-US" sz="1800" kern="1200" dirty="0"/>
        </a:p>
      </dsp:txBody>
      <dsp:txXfrm>
        <a:off x="3633957" y="4438109"/>
        <a:ext cx="980281" cy="980281"/>
      </dsp:txXfrm>
    </dsp:sp>
    <dsp:sp modelId="{F44E1028-45D3-407F-9D5B-CBAFCE72ABCD}">
      <dsp:nvSpPr>
        <dsp:cNvPr id="0" name=""/>
        <dsp:cNvSpPr/>
      </dsp:nvSpPr>
      <dsp:spPr>
        <a:xfrm>
          <a:off x="1582503" y="52143"/>
          <a:ext cx="5083190" cy="5083190"/>
        </a:xfrm>
        <a:prstGeom prst="circularArrow">
          <a:avLst>
            <a:gd name="adj1" fmla="val 3761"/>
            <a:gd name="adj2" fmla="val 234621"/>
            <a:gd name="adj3" fmla="val 7258253"/>
            <a:gd name="adj4" fmla="val 6127180"/>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84A4E-D1F0-4EAA-9A70-4232AE76619E}">
      <dsp:nvSpPr>
        <dsp:cNvPr id="0" name=""/>
        <dsp:cNvSpPr/>
      </dsp:nvSpPr>
      <dsp:spPr>
        <a:xfrm>
          <a:off x="1808763" y="3559141"/>
          <a:ext cx="980281"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风险评估</a:t>
          </a:r>
          <a:endParaRPr lang="zh-CN" altLang="en-US" sz="1800" kern="1200" dirty="0"/>
        </a:p>
      </dsp:txBody>
      <dsp:txXfrm>
        <a:off x="1808763" y="3559141"/>
        <a:ext cx="980281" cy="980281"/>
      </dsp:txXfrm>
    </dsp:sp>
    <dsp:sp modelId="{876182E5-37FD-46E7-B413-25295C49405A}">
      <dsp:nvSpPr>
        <dsp:cNvPr id="0" name=""/>
        <dsp:cNvSpPr/>
      </dsp:nvSpPr>
      <dsp:spPr>
        <a:xfrm>
          <a:off x="1582503" y="52143"/>
          <a:ext cx="5083190" cy="5083190"/>
        </a:xfrm>
        <a:prstGeom prst="circularArrow">
          <a:avLst>
            <a:gd name="adj1" fmla="val 3761"/>
            <a:gd name="adj2" fmla="val 234621"/>
            <a:gd name="adj3" fmla="val 10608581"/>
            <a:gd name="adj4" fmla="val 9334373"/>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F6B228-B97A-4246-A77A-846C1EE0BC90}">
      <dsp:nvSpPr>
        <dsp:cNvPr id="0" name=""/>
        <dsp:cNvSpPr/>
      </dsp:nvSpPr>
      <dsp:spPr>
        <a:xfrm>
          <a:off x="1237780" y="1584120"/>
          <a:ext cx="1220675"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持续改进</a:t>
          </a:r>
          <a:endParaRPr lang="zh-CN" altLang="en-US" sz="1800" kern="1200" dirty="0"/>
        </a:p>
      </dsp:txBody>
      <dsp:txXfrm>
        <a:off x="1237780" y="1584120"/>
        <a:ext cx="1220675" cy="980281"/>
      </dsp:txXfrm>
    </dsp:sp>
    <dsp:sp modelId="{67A8BB8D-B689-4787-A134-D7A4A429665B}">
      <dsp:nvSpPr>
        <dsp:cNvPr id="0" name=""/>
        <dsp:cNvSpPr/>
      </dsp:nvSpPr>
      <dsp:spPr>
        <a:xfrm>
          <a:off x="1582503" y="52143"/>
          <a:ext cx="5083190" cy="5083190"/>
        </a:xfrm>
        <a:prstGeom prst="circularArrow">
          <a:avLst>
            <a:gd name="adj1" fmla="val 3761"/>
            <a:gd name="adj2" fmla="val 234621"/>
            <a:gd name="adj3" fmla="val 13560663"/>
            <a:gd name="adj4" fmla="val 12337485"/>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6382A1-EE6C-4B8E-A5AF-3B84CF619A6A}">
      <dsp:nvSpPr>
        <dsp:cNvPr id="0" name=""/>
        <dsp:cNvSpPr/>
      </dsp:nvSpPr>
      <dsp:spPr>
        <a:xfrm>
          <a:off x="2621051" y="276"/>
          <a:ext cx="980281" cy="9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合规沟通</a:t>
          </a:r>
          <a:endParaRPr lang="zh-CN" altLang="en-US" sz="1800" kern="1200" dirty="0"/>
        </a:p>
      </dsp:txBody>
      <dsp:txXfrm>
        <a:off x="2621051" y="276"/>
        <a:ext cx="980281" cy="980281"/>
      </dsp:txXfrm>
    </dsp:sp>
    <dsp:sp modelId="{0B39C2B5-B00D-4862-9975-61CAF9BD38F7}">
      <dsp:nvSpPr>
        <dsp:cNvPr id="0" name=""/>
        <dsp:cNvSpPr/>
      </dsp:nvSpPr>
      <dsp:spPr>
        <a:xfrm>
          <a:off x="1582503" y="52143"/>
          <a:ext cx="5083190" cy="5083190"/>
        </a:xfrm>
        <a:prstGeom prst="circularArrow">
          <a:avLst>
            <a:gd name="adj1" fmla="val 3761"/>
            <a:gd name="adj2" fmla="val 234621"/>
            <a:gd name="adj3" fmla="val 16741775"/>
            <a:gd name="adj4" fmla="val 15423604"/>
            <a:gd name="adj5" fmla="val 438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2F9F3B-C9AC-4C3C-A060-E50A53440F6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C707F8-306B-4673-A9CF-FB65CE4F165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37E6C0-7066-480B-8942-DE3FDCE3E1B0}" type="slidenum">
              <a:rPr lang="zh-CN" altLang="en-US" smtClean="0"/>
            </a:fld>
            <a:endParaRPr lang="zh-CN" altLang="en-US"/>
          </a:p>
        </p:txBody>
      </p:sp>
      <p:grpSp>
        <p:nvGrpSpPr>
          <p:cNvPr id="7" name="组合 6"/>
          <p:cNvGrpSpPr/>
          <p:nvPr userDrawn="1"/>
        </p:nvGrpSpPr>
        <p:grpSpPr>
          <a:xfrm>
            <a:off x="470981" y="257970"/>
            <a:ext cx="596687" cy="538666"/>
            <a:chOff x="1378454" y="64005"/>
            <a:chExt cx="4385522" cy="3959081"/>
          </a:xfrm>
        </p:grpSpPr>
        <p:sp>
          <p:nvSpPr>
            <p:cNvPr id="8" name="Freeform 5"/>
            <p:cNvSpPr/>
            <p:nvPr/>
          </p:nvSpPr>
          <p:spPr bwMode="auto">
            <a:xfrm>
              <a:off x="1378455" y="64005"/>
              <a:ext cx="4385521" cy="3290941"/>
            </a:xfrm>
            <a:custGeom>
              <a:avLst/>
              <a:gdLst>
                <a:gd name="T0" fmla="*/ 423 w 780"/>
                <a:gd name="T1" fmla="*/ 14 h 586"/>
                <a:gd name="T2" fmla="*/ 606 w 780"/>
                <a:gd name="T3" fmla="*/ 142 h 586"/>
                <a:gd name="T4" fmla="*/ 756 w 780"/>
                <a:gd name="T5" fmla="*/ 246 h 586"/>
                <a:gd name="T6" fmla="*/ 780 w 780"/>
                <a:gd name="T7" fmla="*/ 293 h 586"/>
                <a:gd name="T8" fmla="*/ 756 w 780"/>
                <a:gd name="T9" fmla="*/ 339 h 586"/>
                <a:gd name="T10" fmla="*/ 606 w 780"/>
                <a:gd name="T11" fmla="*/ 444 h 586"/>
                <a:gd name="T12" fmla="*/ 423 w 780"/>
                <a:gd name="T13" fmla="*/ 572 h 586"/>
                <a:gd name="T14" fmla="*/ 358 w 780"/>
                <a:gd name="T15" fmla="*/ 572 h 586"/>
                <a:gd name="T16" fmla="*/ 174 w 780"/>
                <a:gd name="T17" fmla="*/ 444 h 586"/>
                <a:gd name="T18" fmla="*/ 25 w 780"/>
                <a:gd name="T19" fmla="*/ 339 h 586"/>
                <a:gd name="T20" fmla="*/ 0 w 780"/>
                <a:gd name="T21" fmla="*/ 293 h 586"/>
                <a:gd name="T22" fmla="*/ 25 w 780"/>
                <a:gd name="T23" fmla="*/ 246 h 586"/>
                <a:gd name="T24" fmla="*/ 174 w 780"/>
                <a:gd name="T25" fmla="*/ 142 h 586"/>
                <a:gd name="T26" fmla="*/ 358 w 780"/>
                <a:gd name="T27" fmla="*/ 14 h 586"/>
                <a:gd name="T28" fmla="*/ 423 w 780"/>
                <a:gd name="T29" fmla="*/ 14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586">
                  <a:moveTo>
                    <a:pt x="423" y="14"/>
                  </a:moveTo>
                  <a:cubicBezTo>
                    <a:pt x="606" y="142"/>
                    <a:pt x="606" y="142"/>
                    <a:pt x="606" y="142"/>
                  </a:cubicBezTo>
                  <a:cubicBezTo>
                    <a:pt x="756" y="246"/>
                    <a:pt x="756" y="246"/>
                    <a:pt x="756" y="246"/>
                  </a:cubicBezTo>
                  <a:cubicBezTo>
                    <a:pt x="771" y="257"/>
                    <a:pt x="780" y="274"/>
                    <a:pt x="780" y="293"/>
                  </a:cubicBezTo>
                  <a:cubicBezTo>
                    <a:pt x="780" y="312"/>
                    <a:pt x="771" y="328"/>
                    <a:pt x="756" y="339"/>
                  </a:cubicBezTo>
                  <a:cubicBezTo>
                    <a:pt x="606" y="444"/>
                    <a:pt x="606" y="444"/>
                    <a:pt x="606" y="444"/>
                  </a:cubicBezTo>
                  <a:cubicBezTo>
                    <a:pt x="423" y="572"/>
                    <a:pt x="423" y="572"/>
                    <a:pt x="423" y="572"/>
                  </a:cubicBezTo>
                  <a:cubicBezTo>
                    <a:pt x="403" y="586"/>
                    <a:pt x="377" y="586"/>
                    <a:pt x="358" y="572"/>
                  </a:cubicBezTo>
                  <a:cubicBezTo>
                    <a:pt x="174" y="444"/>
                    <a:pt x="174" y="444"/>
                    <a:pt x="174" y="444"/>
                  </a:cubicBezTo>
                  <a:cubicBezTo>
                    <a:pt x="25" y="339"/>
                    <a:pt x="25" y="339"/>
                    <a:pt x="25" y="339"/>
                  </a:cubicBezTo>
                  <a:cubicBezTo>
                    <a:pt x="9" y="328"/>
                    <a:pt x="0" y="312"/>
                    <a:pt x="0" y="293"/>
                  </a:cubicBezTo>
                  <a:cubicBezTo>
                    <a:pt x="0" y="274"/>
                    <a:pt x="9" y="257"/>
                    <a:pt x="25" y="246"/>
                  </a:cubicBezTo>
                  <a:cubicBezTo>
                    <a:pt x="174" y="142"/>
                    <a:pt x="174" y="142"/>
                    <a:pt x="174" y="142"/>
                  </a:cubicBezTo>
                  <a:cubicBezTo>
                    <a:pt x="358" y="14"/>
                    <a:pt x="358" y="14"/>
                    <a:pt x="358" y="14"/>
                  </a:cubicBezTo>
                  <a:cubicBezTo>
                    <a:pt x="377" y="0"/>
                    <a:pt x="403" y="0"/>
                    <a:pt x="423" y="14"/>
                  </a:cubicBezTo>
                  <a:close/>
                </a:path>
              </a:pathLst>
            </a:custGeom>
            <a:solidFill>
              <a:srgbClr val="C00000"/>
            </a:solidFill>
            <a:ln w="4763"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9" name="Freeform 5"/>
            <p:cNvSpPr/>
            <p:nvPr/>
          </p:nvSpPr>
          <p:spPr bwMode="auto">
            <a:xfrm>
              <a:off x="1378454" y="732145"/>
              <a:ext cx="4385521" cy="3290941"/>
            </a:xfrm>
            <a:custGeom>
              <a:avLst/>
              <a:gdLst>
                <a:gd name="T0" fmla="*/ 423 w 780"/>
                <a:gd name="T1" fmla="*/ 14 h 586"/>
                <a:gd name="T2" fmla="*/ 606 w 780"/>
                <a:gd name="T3" fmla="*/ 142 h 586"/>
                <a:gd name="T4" fmla="*/ 756 w 780"/>
                <a:gd name="T5" fmla="*/ 246 h 586"/>
                <a:gd name="T6" fmla="*/ 780 w 780"/>
                <a:gd name="T7" fmla="*/ 293 h 586"/>
                <a:gd name="T8" fmla="*/ 756 w 780"/>
                <a:gd name="T9" fmla="*/ 339 h 586"/>
                <a:gd name="T10" fmla="*/ 606 w 780"/>
                <a:gd name="T11" fmla="*/ 444 h 586"/>
                <a:gd name="T12" fmla="*/ 423 w 780"/>
                <a:gd name="T13" fmla="*/ 572 h 586"/>
                <a:gd name="T14" fmla="*/ 358 w 780"/>
                <a:gd name="T15" fmla="*/ 572 h 586"/>
                <a:gd name="T16" fmla="*/ 174 w 780"/>
                <a:gd name="T17" fmla="*/ 444 h 586"/>
                <a:gd name="T18" fmla="*/ 25 w 780"/>
                <a:gd name="T19" fmla="*/ 339 h 586"/>
                <a:gd name="T20" fmla="*/ 0 w 780"/>
                <a:gd name="T21" fmla="*/ 293 h 586"/>
                <a:gd name="T22" fmla="*/ 25 w 780"/>
                <a:gd name="T23" fmla="*/ 246 h 586"/>
                <a:gd name="T24" fmla="*/ 174 w 780"/>
                <a:gd name="T25" fmla="*/ 142 h 586"/>
                <a:gd name="T26" fmla="*/ 358 w 780"/>
                <a:gd name="T27" fmla="*/ 14 h 586"/>
                <a:gd name="T28" fmla="*/ 423 w 780"/>
                <a:gd name="T29" fmla="*/ 14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586">
                  <a:moveTo>
                    <a:pt x="423" y="14"/>
                  </a:moveTo>
                  <a:cubicBezTo>
                    <a:pt x="606" y="142"/>
                    <a:pt x="606" y="142"/>
                    <a:pt x="606" y="142"/>
                  </a:cubicBezTo>
                  <a:cubicBezTo>
                    <a:pt x="756" y="246"/>
                    <a:pt x="756" y="246"/>
                    <a:pt x="756" y="246"/>
                  </a:cubicBezTo>
                  <a:cubicBezTo>
                    <a:pt x="771" y="257"/>
                    <a:pt x="780" y="274"/>
                    <a:pt x="780" y="293"/>
                  </a:cubicBezTo>
                  <a:cubicBezTo>
                    <a:pt x="780" y="312"/>
                    <a:pt x="771" y="328"/>
                    <a:pt x="756" y="339"/>
                  </a:cubicBezTo>
                  <a:cubicBezTo>
                    <a:pt x="606" y="444"/>
                    <a:pt x="606" y="444"/>
                    <a:pt x="606" y="444"/>
                  </a:cubicBezTo>
                  <a:cubicBezTo>
                    <a:pt x="423" y="572"/>
                    <a:pt x="423" y="572"/>
                    <a:pt x="423" y="572"/>
                  </a:cubicBezTo>
                  <a:cubicBezTo>
                    <a:pt x="403" y="586"/>
                    <a:pt x="377" y="586"/>
                    <a:pt x="358" y="572"/>
                  </a:cubicBezTo>
                  <a:cubicBezTo>
                    <a:pt x="174" y="444"/>
                    <a:pt x="174" y="444"/>
                    <a:pt x="174" y="444"/>
                  </a:cubicBezTo>
                  <a:cubicBezTo>
                    <a:pt x="25" y="339"/>
                    <a:pt x="25" y="339"/>
                    <a:pt x="25" y="339"/>
                  </a:cubicBezTo>
                  <a:cubicBezTo>
                    <a:pt x="9" y="328"/>
                    <a:pt x="0" y="312"/>
                    <a:pt x="0" y="293"/>
                  </a:cubicBezTo>
                  <a:cubicBezTo>
                    <a:pt x="0" y="274"/>
                    <a:pt x="9" y="257"/>
                    <a:pt x="25" y="246"/>
                  </a:cubicBezTo>
                  <a:cubicBezTo>
                    <a:pt x="174" y="142"/>
                    <a:pt x="174" y="142"/>
                    <a:pt x="174" y="142"/>
                  </a:cubicBezTo>
                  <a:cubicBezTo>
                    <a:pt x="358" y="14"/>
                    <a:pt x="358" y="14"/>
                    <a:pt x="358" y="14"/>
                  </a:cubicBezTo>
                  <a:cubicBezTo>
                    <a:pt x="377" y="0"/>
                    <a:pt x="403" y="0"/>
                    <a:pt x="423" y="14"/>
                  </a:cubicBezTo>
                  <a:close/>
                </a:path>
              </a:pathLst>
            </a:custGeom>
            <a:solidFill>
              <a:srgbClr val="C00000">
                <a:alpha val="12000"/>
              </a:srgbClr>
            </a:solidFill>
            <a:ln w="4763"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grpSp>
      <p:cxnSp>
        <p:nvCxnSpPr>
          <p:cNvPr id="10" name="直接连接符 9"/>
          <p:cNvCxnSpPr/>
          <p:nvPr userDrawn="1"/>
        </p:nvCxnSpPr>
        <p:spPr>
          <a:xfrm>
            <a:off x="1059873" y="803564"/>
            <a:ext cx="10647218"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B4C7DEB-D958-41FE-92F6-383E25C97E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D37E6C0-7066-480B-8942-DE3FDCE3E1B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4C7DEB-D958-41FE-92F6-383E25C97EA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7E6C0-7066-480B-8942-DE3FDCE3E1B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image" Target="../media/image1.png"/><Relationship Id="rId1" Type="http://schemas.openxmlformats.org/officeDocument/2006/relationships/tags" Target="../tags/tag30.xml"/></Relationships>
</file>

<file path=ppt/slides/_rels/slide11.xml.rels><?xml version="1.0" encoding="UTF-8" standalone="yes"?>
<Relationships xmlns="http://schemas.openxmlformats.org/package/2006/relationships"><Relationship Id="rId9" Type="http://schemas.openxmlformats.org/officeDocument/2006/relationships/tags" Target="../tags/tag41.xml"/><Relationship Id="rId8" Type="http://schemas.openxmlformats.org/officeDocument/2006/relationships/image" Target="../media/image6.svg"/><Relationship Id="rId7" Type="http://schemas.openxmlformats.org/officeDocument/2006/relationships/image" Target="../media/image12.png"/><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image" Target="../media/image1.png"/><Relationship Id="rId10" Type="http://schemas.openxmlformats.org/officeDocument/2006/relationships/slideLayout" Target="../slideLayouts/slideLayout6.xml"/><Relationship Id="rId1" Type="http://schemas.openxmlformats.org/officeDocument/2006/relationships/tags" Target="../tags/tag36.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6.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image" Target="../media/image1.png"/><Relationship Id="rId1" Type="http://schemas.openxmlformats.org/officeDocument/2006/relationships/tags" Target="../tags/tag42.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6.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image" Target="../media/image1.png"/><Relationship Id="rId1" Type="http://schemas.openxmlformats.org/officeDocument/2006/relationships/tags" Target="../tags/tag48.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6.xml"/><Relationship Id="rId7" Type="http://schemas.openxmlformats.org/officeDocument/2006/relationships/tags" Target="../tags/tag59.xml"/><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image" Target="../media/image1.png"/><Relationship Id="rId1" Type="http://schemas.openxmlformats.org/officeDocument/2006/relationships/tags" Target="../tags/tag5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9" Type="http://schemas.openxmlformats.org/officeDocument/2006/relationships/tags" Target="../tags/tag67.xml"/><Relationship Id="rId8" Type="http://schemas.openxmlformats.org/officeDocument/2006/relationships/tags" Target="../tags/tag66.xml"/><Relationship Id="rId7" Type="http://schemas.openxmlformats.org/officeDocument/2006/relationships/tags" Target="../tags/tag65.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image" Target="../media/image1.png"/><Relationship Id="rId14" Type="http://schemas.openxmlformats.org/officeDocument/2006/relationships/slideLayout" Target="../slideLayouts/slideLayout6.xml"/><Relationship Id="rId13" Type="http://schemas.openxmlformats.org/officeDocument/2006/relationships/tags" Target="../tags/tag71.xml"/><Relationship Id="rId12" Type="http://schemas.openxmlformats.org/officeDocument/2006/relationships/tags" Target="../tags/tag70.xml"/><Relationship Id="rId11" Type="http://schemas.openxmlformats.org/officeDocument/2006/relationships/tags" Target="../tags/tag69.xml"/><Relationship Id="rId10" Type="http://schemas.openxmlformats.org/officeDocument/2006/relationships/tags" Target="../tags/tag68.xml"/><Relationship Id="rId1" Type="http://schemas.openxmlformats.org/officeDocument/2006/relationships/tags" Target="../tags/tag60.xml"/></Relationships>
</file>

<file path=ppt/slides/_rels/slide23.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image" Target="../media/image14.jpeg"/><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image" Target="../media/image7.svg"/><Relationship Id="rId29" Type="http://schemas.openxmlformats.org/officeDocument/2006/relationships/slideLayout" Target="../slideLayouts/slideLayout6.xml"/><Relationship Id="rId28" Type="http://schemas.openxmlformats.org/officeDocument/2006/relationships/tags" Target="../tags/tag95.xml"/><Relationship Id="rId27" Type="http://schemas.openxmlformats.org/officeDocument/2006/relationships/tags" Target="../tags/tag94.xml"/><Relationship Id="rId26" Type="http://schemas.openxmlformats.org/officeDocument/2006/relationships/tags" Target="../tags/tag93.xml"/><Relationship Id="rId25" Type="http://schemas.openxmlformats.org/officeDocument/2006/relationships/tags" Target="../tags/tag92.xml"/><Relationship Id="rId24" Type="http://schemas.openxmlformats.org/officeDocument/2006/relationships/tags" Target="../tags/tag91.xml"/><Relationship Id="rId23" Type="http://schemas.openxmlformats.org/officeDocument/2006/relationships/tags" Target="../tags/tag90.xml"/><Relationship Id="rId22" Type="http://schemas.openxmlformats.org/officeDocument/2006/relationships/tags" Target="../tags/tag89.xml"/><Relationship Id="rId21" Type="http://schemas.openxmlformats.org/officeDocument/2006/relationships/tags" Target="../tags/tag88.xml"/><Relationship Id="rId20" Type="http://schemas.openxmlformats.org/officeDocument/2006/relationships/tags" Target="../tags/tag87.xml"/><Relationship Id="rId2" Type="http://schemas.openxmlformats.org/officeDocument/2006/relationships/image" Target="../media/image13.png"/><Relationship Id="rId19" Type="http://schemas.openxmlformats.org/officeDocument/2006/relationships/tags" Target="../tags/tag86.xml"/><Relationship Id="rId18" Type="http://schemas.openxmlformats.org/officeDocument/2006/relationships/tags" Target="../tags/tag85.xml"/><Relationship Id="rId17" Type="http://schemas.openxmlformats.org/officeDocument/2006/relationships/tags" Target="../tags/tag84.xml"/><Relationship Id="rId16" Type="http://schemas.openxmlformats.org/officeDocument/2006/relationships/tags" Target="../tags/tag83.xml"/><Relationship Id="rId15" Type="http://schemas.openxmlformats.org/officeDocument/2006/relationships/tags" Target="../tags/tag82.xml"/><Relationship Id="rId14" Type="http://schemas.openxmlformats.org/officeDocument/2006/relationships/tags" Target="../tags/tag81.xml"/><Relationship Id="rId13" Type="http://schemas.openxmlformats.org/officeDocument/2006/relationships/tags" Target="../tags/tag80.xml"/><Relationship Id="rId12" Type="http://schemas.openxmlformats.org/officeDocument/2006/relationships/tags" Target="../tags/tag79.xml"/><Relationship Id="rId11" Type="http://schemas.openxmlformats.org/officeDocument/2006/relationships/tags" Target="../tags/tag78.xml"/><Relationship Id="rId10" Type="http://schemas.openxmlformats.org/officeDocument/2006/relationships/tags" Target="../tags/tag77.xml"/><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9" Type="http://schemas.openxmlformats.org/officeDocument/2006/relationships/tags" Target="../tags/tag103.xml"/><Relationship Id="rId8" Type="http://schemas.openxmlformats.org/officeDocument/2006/relationships/tags" Target="../tags/tag102.xml"/><Relationship Id="rId7" Type="http://schemas.openxmlformats.org/officeDocument/2006/relationships/tags" Target="../tags/tag101.xml"/><Relationship Id="rId6" Type="http://schemas.openxmlformats.org/officeDocument/2006/relationships/tags" Target="../tags/tag100.xml"/><Relationship Id="rId5" Type="http://schemas.openxmlformats.org/officeDocument/2006/relationships/tags" Target="../tags/tag99.xml"/><Relationship Id="rId4" Type="http://schemas.openxmlformats.org/officeDocument/2006/relationships/tags" Target="../tags/tag98.xml"/><Relationship Id="rId3" Type="http://schemas.openxmlformats.org/officeDocument/2006/relationships/tags" Target="../tags/tag97.xml"/><Relationship Id="rId2" Type="http://schemas.openxmlformats.org/officeDocument/2006/relationships/image" Target="../media/image1.png"/><Relationship Id="rId14" Type="http://schemas.openxmlformats.org/officeDocument/2006/relationships/slideLayout" Target="../slideLayouts/slideLayout6.xml"/><Relationship Id="rId13" Type="http://schemas.openxmlformats.org/officeDocument/2006/relationships/tags" Target="../tags/tag107.xml"/><Relationship Id="rId12" Type="http://schemas.openxmlformats.org/officeDocument/2006/relationships/tags" Target="../tags/tag106.xml"/><Relationship Id="rId11" Type="http://schemas.openxmlformats.org/officeDocument/2006/relationships/tags" Target="../tags/tag105.xml"/><Relationship Id="rId10" Type="http://schemas.openxmlformats.org/officeDocument/2006/relationships/tags" Target="../tags/tag104.xml"/><Relationship Id="rId1" Type="http://schemas.openxmlformats.org/officeDocument/2006/relationships/tags" Target="../tags/tag96.xml"/></Relationships>
</file>

<file path=ppt/slides/_rels/slide29.xml.rels><?xml version="1.0" encoding="UTF-8" standalone="yes"?>
<Relationships xmlns="http://schemas.openxmlformats.org/package/2006/relationships"><Relationship Id="rId8" Type="http://schemas.openxmlformats.org/officeDocument/2006/relationships/slideLayout" Target="../slideLayouts/slideLayout6.xml"/><Relationship Id="rId7" Type="http://schemas.openxmlformats.org/officeDocument/2006/relationships/tags" Target="../tags/tag108.xml"/><Relationship Id="rId6" Type="http://schemas.openxmlformats.org/officeDocument/2006/relationships/image" Target="../media/image1.pn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4" Type="http://schemas.openxmlformats.org/officeDocument/2006/relationships/slideLayout" Target="../slideLayouts/slideLayout6.xml"/><Relationship Id="rId23" Type="http://schemas.openxmlformats.org/officeDocument/2006/relationships/image" Target="../media/image6.png"/><Relationship Id="rId22" Type="http://schemas.openxmlformats.org/officeDocument/2006/relationships/image" Target="../media/image5.png"/><Relationship Id="rId21" Type="http://schemas.openxmlformats.org/officeDocument/2006/relationships/image" Target="../media/image4.png"/><Relationship Id="rId20" Type="http://schemas.openxmlformats.org/officeDocument/2006/relationships/image" Target="../media/image3.png"/><Relationship Id="rId2" Type="http://schemas.openxmlformats.org/officeDocument/2006/relationships/tags" Target="../tags/tag1.xml"/><Relationship Id="rId19" Type="http://schemas.openxmlformats.org/officeDocument/2006/relationships/image" Target="../media/image2.png"/><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9" Type="http://schemas.openxmlformats.org/officeDocument/2006/relationships/image" Target="../media/image4.svg"/><Relationship Id="rId8" Type="http://schemas.openxmlformats.org/officeDocument/2006/relationships/image" Target="../media/image10.png"/><Relationship Id="rId7" Type="http://schemas.openxmlformats.org/officeDocument/2006/relationships/image" Target="../media/image3.svg"/><Relationship Id="rId6" Type="http://schemas.openxmlformats.org/officeDocument/2006/relationships/image" Target="../media/image9.png"/><Relationship Id="rId5" Type="http://schemas.openxmlformats.org/officeDocument/2006/relationships/image" Target="../media/image2.svg"/><Relationship Id="rId4" Type="http://schemas.openxmlformats.org/officeDocument/2006/relationships/image" Target="../media/image8.png"/><Relationship Id="rId3" Type="http://schemas.openxmlformats.org/officeDocument/2006/relationships/image" Target="../media/image1.svg"/><Relationship Id="rId2" Type="http://schemas.openxmlformats.org/officeDocument/2006/relationships/image" Target="../media/image7.png"/><Relationship Id="rId12" Type="http://schemas.openxmlformats.org/officeDocument/2006/relationships/slideLayout" Target="../slideLayouts/slideLayout12.xml"/><Relationship Id="rId11" Type="http://schemas.openxmlformats.org/officeDocument/2006/relationships/image" Target="../media/image5.svg"/><Relationship Id="rId10" Type="http://schemas.openxmlformats.org/officeDocument/2006/relationships/image" Target="../media/image11.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6.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image" Target="../media/image1.png"/><Relationship Id="rId1" Type="http://schemas.openxmlformats.org/officeDocument/2006/relationships/tags" Target="../tags/tag18.xml"/></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6.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image" Target="../media/image1.png"/><Relationship Id="rId1" Type="http://schemas.openxmlformats.org/officeDocument/2006/relationships/tags" Target="../tags/tag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5"/>
          <p:cNvSpPr/>
          <p:nvPr/>
        </p:nvSpPr>
        <p:spPr bwMode="auto">
          <a:xfrm>
            <a:off x="8161655" y="1313815"/>
            <a:ext cx="3679825" cy="3002280"/>
          </a:xfrm>
          <a:custGeom>
            <a:avLst/>
            <a:gdLst>
              <a:gd name="T0" fmla="*/ 423 w 780"/>
              <a:gd name="T1" fmla="*/ 14 h 586"/>
              <a:gd name="T2" fmla="*/ 606 w 780"/>
              <a:gd name="T3" fmla="*/ 142 h 586"/>
              <a:gd name="T4" fmla="*/ 756 w 780"/>
              <a:gd name="T5" fmla="*/ 246 h 586"/>
              <a:gd name="T6" fmla="*/ 780 w 780"/>
              <a:gd name="T7" fmla="*/ 293 h 586"/>
              <a:gd name="T8" fmla="*/ 756 w 780"/>
              <a:gd name="T9" fmla="*/ 339 h 586"/>
              <a:gd name="T10" fmla="*/ 606 w 780"/>
              <a:gd name="T11" fmla="*/ 444 h 586"/>
              <a:gd name="T12" fmla="*/ 423 w 780"/>
              <a:gd name="T13" fmla="*/ 572 h 586"/>
              <a:gd name="T14" fmla="*/ 358 w 780"/>
              <a:gd name="T15" fmla="*/ 572 h 586"/>
              <a:gd name="T16" fmla="*/ 174 w 780"/>
              <a:gd name="T17" fmla="*/ 444 h 586"/>
              <a:gd name="T18" fmla="*/ 25 w 780"/>
              <a:gd name="T19" fmla="*/ 339 h 586"/>
              <a:gd name="T20" fmla="*/ 0 w 780"/>
              <a:gd name="T21" fmla="*/ 293 h 586"/>
              <a:gd name="T22" fmla="*/ 25 w 780"/>
              <a:gd name="T23" fmla="*/ 246 h 586"/>
              <a:gd name="T24" fmla="*/ 174 w 780"/>
              <a:gd name="T25" fmla="*/ 142 h 586"/>
              <a:gd name="T26" fmla="*/ 358 w 780"/>
              <a:gd name="T27" fmla="*/ 14 h 586"/>
              <a:gd name="T28" fmla="*/ 423 w 780"/>
              <a:gd name="T29" fmla="*/ 14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586">
                <a:moveTo>
                  <a:pt x="423" y="14"/>
                </a:moveTo>
                <a:cubicBezTo>
                  <a:pt x="606" y="142"/>
                  <a:pt x="606" y="142"/>
                  <a:pt x="606" y="142"/>
                </a:cubicBezTo>
                <a:cubicBezTo>
                  <a:pt x="756" y="246"/>
                  <a:pt x="756" y="246"/>
                  <a:pt x="756" y="246"/>
                </a:cubicBezTo>
                <a:cubicBezTo>
                  <a:pt x="771" y="257"/>
                  <a:pt x="780" y="274"/>
                  <a:pt x="780" y="293"/>
                </a:cubicBezTo>
                <a:cubicBezTo>
                  <a:pt x="780" y="312"/>
                  <a:pt x="771" y="328"/>
                  <a:pt x="756" y="339"/>
                </a:cubicBezTo>
                <a:cubicBezTo>
                  <a:pt x="606" y="444"/>
                  <a:pt x="606" y="444"/>
                  <a:pt x="606" y="444"/>
                </a:cubicBezTo>
                <a:cubicBezTo>
                  <a:pt x="423" y="572"/>
                  <a:pt x="423" y="572"/>
                  <a:pt x="423" y="572"/>
                </a:cubicBezTo>
                <a:cubicBezTo>
                  <a:pt x="403" y="586"/>
                  <a:pt x="377" y="586"/>
                  <a:pt x="358" y="572"/>
                </a:cubicBezTo>
                <a:cubicBezTo>
                  <a:pt x="174" y="444"/>
                  <a:pt x="174" y="444"/>
                  <a:pt x="174" y="444"/>
                </a:cubicBezTo>
                <a:cubicBezTo>
                  <a:pt x="25" y="339"/>
                  <a:pt x="25" y="339"/>
                  <a:pt x="25" y="339"/>
                </a:cubicBezTo>
                <a:cubicBezTo>
                  <a:pt x="9" y="328"/>
                  <a:pt x="0" y="312"/>
                  <a:pt x="0" y="293"/>
                </a:cubicBezTo>
                <a:cubicBezTo>
                  <a:pt x="0" y="274"/>
                  <a:pt x="9" y="257"/>
                  <a:pt x="25" y="246"/>
                </a:cubicBezTo>
                <a:cubicBezTo>
                  <a:pt x="174" y="142"/>
                  <a:pt x="174" y="142"/>
                  <a:pt x="174" y="142"/>
                </a:cubicBezTo>
                <a:cubicBezTo>
                  <a:pt x="358" y="14"/>
                  <a:pt x="358" y="14"/>
                  <a:pt x="358" y="14"/>
                </a:cubicBezTo>
                <a:cubicBezTo>
                  <a:pt x="377" y="0"/>
                  <a:pt x="403" y="0"/>
                  <a:pt x="423" y="14"/>
                </a:cubicBezTo>
                <a:close/>
              </a:path>
            </a:pathLst>
          </a:custGeom>
          <a:solidFill>
            <a:srgbClr val="C00000"/>
          </a:solidFill>
          <a:ln w="4763" cap="flat">
            <a:noFill/>
            <a:prstDash val="solid"/>
            <a:miter lim="800000"/>
          </a:ln>
        </p:spPr>
        <p:txBody>
          <a:bodyPr vert="horz" wrap="square" lIns="91440" tIns="45720" rIns="91440" bIns="45720" numCol="1" anchor="t" anchorCtr="0" compatLnSpc="1"/>
          <a:lstStyle/>
          <a:p>
            <a:endParaRPr lang="zh-CN" altLang="en-US" sz="1400">
              <a:cs typeface="+mn-ea"/>
              <a:sym typeface="+mn-lt"/>
            </a:endParaRPr>
          </a:p>
        </p:txBody>
      </p:sp>
      <p:sp>
        <p:nvSpPr>
          <p:cNvPr id="9" name="Freeform 5"/>
          <p:cNvSpPr/>
          <p:nvPr/>
        </p:nvSpPr>
        <p:spPr bwMode="auto">
          <a:xfrm>
            <a:off x="8161020" y="1912620"/>
            <a:ext cx="3680460" cy="2972435"/>
          </a:xfrm>
          <a:custGeom>
            <a:avLst/>
            <a:gdLst>
              <a:gd name="T0" fmla="*/ 423 w 780"/>
              <a:gd name="T1" fmla="*/ 14 h 586"/>
              <a:gd name="T2" fmla="*/ 606 w 780"/>
              <a:gd name="T3" fmla="*/ 142 h 586"/>
              <a:gd name="T4" fmla="*/ 756 w 780"/>
              <a:gd name="T5" fmla="*/ 246 h 586"/>
              <a:gd name="T6" fmla="*/ 780 w 780"/>
              <a:gd name="T7" fmla="*/ 293 h 586"/>
              <a:gd name="T8" fmla="*/ 756 w 780"/>
              <a:gd name="T9" fmla="*/ 339 h 586"/>
              <a:gd name="T10" fmla="*/ 606 w 780"/>
              <a:gd name="T11" fmla="*/ 444 h 586"/>
              <a:gd name="T12" fmla="*/ 423 w 780"/>
              <a:gd name="T13" fmla="*/ 572 h 586"/>
              <a:gd name="T14" fmla="*/ 358 w 780"/>
              <a:gd name="T15" fmla="*/ 572 h 586"/>
              <a:gd name="T16" fmla="*/ 174 w 780"/>
              <a:gd name="T17" fmla="*/ 444 h 586"/>
              <a:gd name="T18" fmla="*/ 25 w 780"/>
              <a:gd name="T19" fmla="*/ 339 h 586"/>
              <a:gd name="T20" fmla="*/ 0 w 780"/>
              <a:gd name="T21" fmla="*/ 293 h 586"/>
              <a:gd name="T22" fmla="*/ 25 w 780"/>
              <a:gd name="T23" fmla="*/ 246 h 586"/>
              <a:gd name="T24" fmla="*/ 174 w 780"/>
              <a:gd name="T25" fmla="*/ 142 h 586"/>
              <a:gd name="T26" fmla="*/ 358 w 780"/>
              <a:gd name="T27" fmla="*/ 14 h 586"/>
              <a:gd name="T28" fmla="*/ 423 w 780"/>
              <a:gd name="T29" fmla="*/ 14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586">
                <a:moveTo>
                  <a:pt x="423" y="14"/>
                </a:moveTo>
                <a:cubicBezTo>
                  <a:pt x="606" y="142"/>
                  <a:pt x="606" y="142"/>
                  <a:pt x="606" y="142"/>
                </a:cubicBezTo>
                <a:cubicBezTo>
                  <a:pt x="756" y="246"/>
                  <a:pt x="756" y="246"/>
                  <a:pt x="756" y="246"/>
                </a:cubicBezTo>
                <a:cubicBezTo>
                  <a:pt x="771" y="257"/>
                  <a:pt x="780" y="274"/>
                  <a:pt x="780" y="293"/>
                </a:cubicBezTo>
                <a:cubicBezTo>
                  <a:pt x="780" y="312"/>
                  <a:pt x="771" y="328"/>
                  <a:pt x="756" y="339"/>
                </a:cubicBezTo>
                <a:cubicBezTo>
                  <a:pt x="606" y="444"/>
                  <a:pt x="606" y="444"/>
                  <a:pt x="606" y="444"/>
                </a:cubicBezTo>
                <a:cubicBezTo>
                  <a:pt x="423" y="572"/>
                  <a:pt x="423" y="572"/>
                  <a:pt x="423" y="572"/>
                </a:cubicBezTo>
                <a:cubicBezTo>
                  <a:pt x="403" y="586"/>
                  <a:pt x="377" y="586"/>
                  <a:pt x="358" y="572"/>
                </a:cubicBezTo>
                <a:cubicBezTo>
                  <a:pt x="174" y="444"/>
                  <a:pt x="174" y="444"/>
                  <a:pt x="174" y="444"/>
                </a:cubicBezTo>
                <a:cubicBezTo>
                  <a:pt x="25" y="339"/>
                  <a:pt x="25" y="339"/>
                  <a:pt x="25" y="339"/>
                </a:cubicBezTo>
                <a:cubicBezTo>
                  <a:pt x="9" y="328"/>
                  <a:pt x="0" y="312"/>
                  <a:pt x="0" y="293"/>
                </a:cubicBezTo>
                <a:cubicBezTo>
                  <a:pt x="0" y="274"/>
                  <a:pt x="9" y="257"/>
                  <a:pt x="25" y="246"/>
                </a:cubicBezTo>
                <a:cubicBezTo>
                  <a:pt x="174" y="142"/>
                  <a:pt x="174" y="142"/>
                  <a:pt x="174" y="142"/>
                </a:cubicBezTo>
                <a:cubicBezTo>
                  <a:pt x="358" y="14"/>
                  <a:pt x="358" y="14"/>
                  <a:pt x="358" y="14"/>
                </a:cubicBezTo>
                <a:cubicBezTo>
                  <a:pt x="377" y="0"/>
                  <a:pt x="403" y="0"/>
                  <a:pt x="423" y="14"/>
                </a:cubicBezTo>
                <a:close/>
              </a:path>
            </a:pathLst>
          </a:custGeom>
          <a:solidFill>
            <a:srgbClr val="C00000">
              <a:alpha val="22000"/>
            </a:srgbClr>
          </a:solidFill>
          <a:ln w="4763" cap="flat">
            <a:noFill/>
            <a:prstDash val="solid"/>
            <a:miter lim="800000"/>
          </a:ln>
        </p:spPr>
        <p:txBody>
          <a:bodyPr vert="horz" wrap="square" lIns="91440" tIns="45720" rIns="91440" bIns="45720" numCol="1" anchor="t" anchorCtr="0" compatLnSpc="1"/>
          <a:lstStyle/>
          <a:p>
            <a:endParaRPr lang="zh-CN" altLang="en-US" sz="1400">
              <a:cs typeface="+mn-ea"/>
              <a:sym typeface="+mn-lt"/>
            </a:endParaRPr>
          </a:p>
        </p:txBody>
      </p:sp>
      <p:sp>
        <p:nvSpPr>
          <p:cNvPr id="10" name="Freeform 5"/>
          <p:cNvSpPr/>
          <p:nvPr/>
        </p:nvSpPr>
        <p:spPr bwMode="auto">
          <a:xfrm>
            <a:off x="8161020" y="2628900"/>
            <a:ext cx="3680460" cy="2822575"/>
          </a:xfrm>
          <a:custGeom>
            <a:avLst/>
            <a:gdLst>
              <a:gd name="T0" fmla="*/ 423 w 780"/>
              <a:gd name="T1" fmla="*/ 14 h 586"/>
              <a:gd name="T2" fmla="*/ 606 w 780"/>
              <a:gd name="T3" fmla="*/ 142 h 586"/>
              <a:gd name="T4" fmla="*/ 756 w 780"/>
              <a:gd name="T5" fmla="*/ 246 h 586"/>
              <a:gd name="T6" fmla="*/ 780 w 780"/>
              <a:gd name="T7" fmla="*/ 293 h 586"/>
              <a:gd name="T8" fmla="*/ 756 w 780"/>
              <a:gd name="T9" fmla="*/ 339 h 586"/>
              <a:gd name="T10" fmla="*/ 606 w 780"/>
              <a:gd name="T11" fmla="*/ 444 h 586"/>
              <a:gd name="T12" fmla="*/ 423 w 780"/>
              <a:gd name="T13" fmla="*/ 572 h 586"/>
              <a:gd name="T14" fmla="*/ 358 w 780"/>
              <a:gd name="T15" fmla="*/ 572 h 586"/>
              <a:gd name="T16" fmla="*/ 174 w 780"/>
              <a:gd name="T17" fmla="*/ 444 h 586"/>
              <a:gd name="T18" fmla="*/ 25 w 780"/>
              <a:gd name="T19" fmla="*/ 339 h 586"/>
              <a:gd name="T20" fmla="*/ 0 w 780"/>
              <a:gd name="T21" fmla="*/ 293 h 586"/>
              <a:gd name="T22" fmla="*/ 25 w 780"/>
              <a:gd name="T23" fmla="*/ 246 h 586"/>
              <a:gd name="T24" fmla="*/ 174 w 780"/>
              <a:gd name="T25" fmla="*/ 142 h 586"/>
              <a:gd name="T26" fmla="*/ 358 w 780"/>
              <a:gd name="T27" fmla="*/ 14 h 586"/>
              <a:gd name="T28" fmla="*/ 423 w 780"/>
              <a:gd name="T29" fmla="*/ 14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0" h="586">
                <a:moveTo>
                  <a:pt x="423" y="14"/>
                </a:moveTo>
                <a:cubicBezTo>
                  <a:pt x="606" y="142"/>
                  <a:pt x="606" y="142"/>
                  <a:pt x="606" y="142"/>
                </a:cubicBezTo>
                <a:cubicBezTo>
                  <a:pt x="756" y="246"/>
                  <a:pt x="756" y="246"/>
                  <a:pt x="756" y="246"/>
                </a:cubicBezTo>
                <a:cubicBezTo>
                  <a:pt x="771" y="257"/>
                  <a:pt x="780" y="274"/>
                  <a:pt x="780" y="293"/>
                </a:cubicBezTo>
                <a:cubicBezTo>
                  <a:pt x="780" y="312"/>
                  <a:pt x="771" y="328"/>
                  <a:pt x="756" y="339"/>
                </a:cubicBezTo>
                <a:cubicBezTo>
                  <a:pt x="606" y="444"/>
                  <a:pt x="606" y="444"/>
                  <a:pt x="606" y="444"/>
                </a:cubicBezTo>
                <a:cubicBezTo>
                  <a:pt x="423" y="572"/>
                  <a:pt x="423" y="572"/>
                  <a:pt x="423" y="572"/>
                </a:cubicBezTo>
                <a:cubicBezTo>
                  <a:pt x="403" y="586"/>
                  <a:pt x="377" y="586"/>
                  <a:pt x="358" y="572"/>
                </a:cubicBezTo>
                <a:cubicBezTo>
                  <a:pt x="174" y="444"/>
                  <a:pt x="174" y="444"/>
                  <a:pt x="174" y="444"/>
                </a:cubicBezTo>
                <a:cubicBezTo>
                  <a:pt x="25" y="339"/>
                  <a:pt x="25" y="339"/>
                  <a:pt x="25" y="339"/>
                </a:cubicBezTo>
                <a:cubicBezTo>
                  <a:pt x="9" y="328"/>
                  <a:pt x="0" y="312"/>
                  <a:pt x="0" y="293"/>
                </a:cubicBezTo>
                <a:cubicBezTo>
                  <a:pt x="0" y="274"/>
                  <a:pt x="9" y="257"/>
                  <a:pt x="25" y="246"/>
                </a:cubicBezTo>
                <a:cubicBezTo>
                  <a:pt x="174" y="142"/>
                  <a:pt x="174" y="142"/>
                  <a:pt x="174" y="142"/>
                </a:cubicBezTo>
                <a:cubicBezTo>
                  <a:pt x="358" y="14"/>
                  <a:pt x="358" y="14"/>
                  <a:pt x="358" y="14"/>
                </a:cubicBezTo>
                <a:cubicBezTo>
                  <a:pt x="377" y="0"/>
                  <a:pt x="403" y="0"/>
                  <a:pt x="423" y="14"/>
                </a:cubicBezTo>
                <a:close/>
              </a:path>
            </a:pathLst>
          </a:custGeom>
          <a:solidFill>
            <a:srgbClr val="C00000">
              <a:alpha val="12000"/>
            </a:srgbClr>
          </a:solidFill>
          <a:ln w="4763" cap="flat">
            <a:noFill/>
            <a:prstDash val="solid"/>
            <a:miter lim="800000"/>
          </a:ln>
        </p:spPr>
        <p:txBody>
          <a:bodyPr vert="horz" wrap="square" lIns="91440" tIns="45720" rIns="91440" bIns="45720" numCol="1" anchor="t" anchorCtr="0" compatLnSpc="1"/>
          <a:lstStyle/>
          <a:p>
            <a:endParaRPr lang="zh-CN" altLang="en-US" sz="1400">
              <a:cs typeface="+mn-ea"/>
              <a:sym typeface="+mn-lt"/>
            </a:endParaRPr>
          </a:p>
        </p:txBody>
      </p:sp>
      <p:sp>
        <p:nvSpPr>
          <p:cNvPr id="22" name="文本框 21"/>
          <p:cNvSpPr txBox="1"/>
          <p:nvPr/>
        </p:nvSpPr>
        <p:spPr>
          <a:xfrm>
            <a:off x="845817" y="2291968"/>
            <a:ext cx="6939280" cy="521970"/>
          </a:xfrm>
          <a:prstGeom prst="rect">
            <a:avLst/>
          </a:prstGeom>
          <a:noFill/>
        </p:spPr>
        <p:txBody>
          <a:bodyPr wrap="none" rtlCol="0">
            <a:spAutoFit/>
          </a:bodyPr>
          <a:lstStyle/>
          <a:p>
            <a:pPr algn="l"/>
            <a:r>
              <a:rPr lang="zh-CN" altLang="en-US" sz="2800" b="1" dirty="0">
                <a:solidFill>
                  <a:prstClr val="black"/>
                </a:solidFill>
                <a:cs typeface="+mn-ea"/>
                <a:sym typeface="+mn-lt"/>
              </a:rPr>
              <a:t>德国合规监管重点领域与企业合规管理实践</a:t>
            </a:r>
            <a:endParaRPr lang="zh-CN" altLang="en-US" sz="2800" b="1" dirty="0">
              <a:solidFill>
                <a:prstClr val="black"/>
              </a:solidFill>
              <a:cs typeface="+mn-ea"/>
              <a:sym typeface="+mn-lt"/>
            </a:endParaRPr>
          </a:p>
        </p:txBody>
      </p:sp>
      <p:sp>
        <p:nvSpPr>
          <p:cNvPr id="23" name="文本框 22"/>
          <p:cNvSpPr txBox="1"/>
          <p:nvPr/>
        </p:nvSpPr>
        <p:spPr>
          <a:xfrm>
            <a:off x="1288094" y="4319905"/>
            <a:ext cx="5655631" cy="553998"/>
          </a:xfrm>
          <a:prstGeom prst="rect">
            <a:avLst/>
          </a:prstGeom>
          <a:noFill/>
        </p:spPr>
        <p:txBody>
          <a:bodyPr wrap="square" rtlCol="0">
            <a:spAutoFit/>
          </a:bodyPr>
          <a:lstStyle/>
          <a:p>
            <a:pPr algn="ctr">
              <a:lnSpc>
                <a:spcPct val="150000"/>
              </a:lnSpc>
            </a:pPr>
            <a:r>
              <a:rPr lang="zh-CN" altLang="en-US" sz="2000" dirty="0">
                <a:solidFill>
                  <a:prstClr val="black"/>
                </a:solidFill>
                <a:cs typeface="+mn-ea"/>
                <a:sym typeface="+mn-lt"/>
              </a:rPr>
              <a:t>中央</a:t>
            </a:r>
            <a:r>
              <a:rPr lang="zh-CN" altLang="en-US" sz="2000" dirty="0" smtClean="0">
                <a:solidFill>
                  <a:prstClr val="black"/>
                </a:solidFill>
                <a:cs typeface="+mn-ea"/>
                <a:sym typeface="+mn-lt"/>
              </a:rPr>
              <a:t>企业</a:t>
            </a:r>
            <a:r>
              <a:rPr lang="zh-CN" altLang="en-US" sz="2000" dirty="0">
                <a:solidFill>
                  <a:prstClr val="black"/>
                </a:solidFill>
                <a:cs typeface="+mn-ea"/>
                <a:sym typeface="+mn-lt"/>
              </a:rPr>
              <a:t>赴德</a:t>
            </a:r>
            <a:r>
              <a:rPr lang="zh-CN" altLang="en-US" sz="2000" dirty="0" smtClean="0">
                <a:solidFill>
                  <a:prstClr val="black"/>
                </a:solidFill>
                <a:cs typeface="+mn-ea"/>
                <a:sym typeface="+mn-lt"/>
              </a:rPr>
              <a:t>国际化</a:t>
            </a:r>
            <a:r>
              <a:rPr lang="zh-CN" altLang="en-US" sz="2000" dirty="0">
                <a:solidFill>
                  <a:prstClr val="black"/>
                </a:solidFill>
                <a:cs typeface="+mn-ea"/>
                <a:sym typeface="+mn-lt"/>
              </a:rPr>
              <a:t>经营合规管理</a:t>
            </a:r>
            <a:r>
              <a:rPr lang="zh-CN" altLang="en-US" sz="2000" dirty="0" smtClean="0">
                <a:solidFill>
                  <a:prstClr val="black"/>
                </a:solidFill>
                <a:cs typeface="+mn-ea"/>
                <a:sym typeface="+mn-lt"/>
              </a:rPr>
              <a:t>培训情况</a:t>
            </a:r>
            <a:r>
              <a:rPr lang="zh-CN" altLang="en-US" sz="2000" dirty="0">
                <a:solidFill>
                  <a:prstClr val="black"/>
                </a:solidFill>
                <a:cs typeface="+mn-ea"/>
                <a:sym typeface="+mn-lt"/>
              </a:rPr>
              <a:t>汇报</a:t>
            </a:r>
            <a:endParaRPr lang="zh-CN" altLang="en-US" sz="2000" dirty="0">
              <a:solidFill>
                <a:prstClr val="black"/>
              </a:solidFill>
              <a:cs typeface="+mn-ea"/>
              <a:sym typeface="+mn-lt"/>
            </a:endParaRPr>
          </a:p>
        </p:txBody>
      </p:sp>
      <p:sp>
        <p:nvSpPr>
          <p:cNvPr id="27" name="文本框 26"/>
          <p:cNvSpPr txBox="1"/>
          <p:nvPr/>
        </p:nvSpPr>
        <p:spPr>
          <a:xfrm>
            <a:off x="2254882" y="4712962"/>
            <a:ext cx="3319780" cy="33855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sz="1600" b="0" i="0" u="none" strike="noStrike" kern="0" cap="none" spc="0" normalizeH="0" baseline="0" noProof="0" dirty="0">
              <a:ln>
                <a:noFill/>
              </a:ln>
              <a:solidFill>
                <a:schemeClr val="bg1"/>
              </a:solidFill>
              <a:effectLst/>
              <a:uLnTx/>
              <a:uFillTx/>
              <a:latin typeface="楷体" panose="02010609060101010101" charset="-122"/>
              <a:ea typeface="楷体" panose="02010609060101010101" charset="-122"/>
              <a:cs typeface="+mn-ea"/>
              <a:sym typeface="+mn-lt"/>
            </a:endParaRPr>
          </a:p>
        </p:txBody>
      </p:sp>
      <p:sp>
        <p:nvSpPr>
          <p:cNvPr id="28" name="文本框 27"/>
          <p:cNvSpPr txBox="1"/>
          <p:nvPr/>
        </p:nvSpPr>
        <p:spPr>
          <a:xfrm>
            <a:off x="8823960" y="2291715"/>
            <a:ext cx="2402840" cy="953135"/>
          </a:xfrm>
          <a:prstGeom prst="rect">
            <a:avLst/>
          </a:prstGeom>
          <a:noFill/>
        </p:spPr>
        <p:txBody>
          <a:bodyPr wrap="square" rtlCol="0">
            <a:spAutoFit/>
          </a:bodyPr>
          <a:lstStyle/>
          <a:p>
            <a:pPr algn="ctr"/>
            <a:r>
              <a:rPr lang="zh-CN" altLang="en-US" sz="2800" dirty="0">
                <a:solidFill>
                  <a:schemeClr val="bg1"/>
                </a:solidFill>
                <a:latin typeface="华文隶书" panose="02010800040101010101" charset="-122"/>
                <a:ea typeface="华文隶书" panose="02010800040101010101" charset="-122"/>
                <a:cs typeface="+mn-ea"/>
                <a:sym typeface="+mn-lt"/>
              </a:rPr>
              <a:t>法治讲堂</a:t>
            </a:r>
            <a:endParaRPr lang="zh-CN" altLang="en-US" sz="2800" dirty="0">
              <a:solidFill>
                <a:schemeClr val="bg1"/>
              </a:solidFill>
              <a:latin typeface="华文隶书" panose="02010800040101010101" charset="-122"/>
              <a:ea typeface="华文隶书" panose="02010800040101010101" charset="-122"/>
              <a:cs typeface="+mn-ea"/>
              <a:sym typeface="+mn-lt"/>
            </a:endParaRPr>
          </a:p>
          <a:p>
            <a:pPr algn="ctr"/>
            <a:r>
              <a:rPr lang="zh-CN" altLang="en-US" sz="2800" dirty="0">
                <a:solidFill>
                  <a:schemeClr val="bg1"/>
                </a:solidFill>
                <a:latin typeface="华文隶书" panose="02010800040101010101" charset="-122"/>
                <a:ea typeface="华文隶书" panose="02010800040101010101" charset="-122"/>
                <a:cs typeface="+mn-ea"/>
                <a:sym typeface="+mn-lt"/>
              </a:rPr>
              <a:t>第二十七期</a:t>
            </a:r>
            <a:endParaRPr lang="zh-CN" altLang="en-US" sz="2800" dirty="0">
              <a:solidFill>
                <a:schemeClr val="bg1"/>
              </a:solidFill>
              <a:latin typeface="华文隶书" panose="02010800040101010101" charset="-122"/>
              <a:ea typeface="华文隶书" panose="02010800040101010101" charset="-122"/>
              <a:cs typeface="+mn-ea"/>
              <a:sym typeface="+mn-lt"/>
            </a:endParaRPr>
          </a:p>
        </p:txBody>
      </p:sp>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08931" y="905398"/>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751205" y="1334658"/>
            <a:ext cx="10552430" cy="400110"/>
          </a:xfrm>
          <a:prstGeom prst="rect">
            <a:avLst/>
          </a:prstGeom>
          <a:noFill/>
          <a:ln w="9525">
            <a:noFill/>
          </a:ln>
        </p:spPr>
        <p:txBody>
          <a:bodyPr wrap="square">
            <a:spAutoFit/>
          </a:bodyPr>
          <a:lstStyle/>
          <a:p>
            <a:pPr indent="0" fontAlgn="auto">
              <a:buFont typeface="Wingdings" panose="05000000000000000000" charset="0"/>
              <a:buNone/>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（二）现行国家安全审查制度主要内容</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751205" y="1901137"/>
            <a:ext cx="11341861" cy="4523105"/>
          </a:xfrm>
          <a:prstGeom prst="rect">
            <a:avLst/>
          </a:prstGeom>
          <a:noFill/>
        </p:spPr>
        <p:txBody>
          <a:bodyPr wrap="square" rtlCol="0" anchor="t">
            <a:spAutoFit/>
          </a:bodyPr>
          <a:lstStyle/>
          <a:p>
            <a:pPr marL="285750" indent="-285750" algn="l" fontAlgn="auto">
              <a:lnSpc>
                <a:spcPct val="100000"/>
              </a:lnSpc>
              <a:buClrTx/>
              <a:buSzTx/>
              <a:buFont typeface="Wingdings" panose="05000000000000000000" charset="0"/>
              <a:buChar char="Ø"/>
            </a:pPr>
            <a:r>
              <a:rPr lang="zh-CN" altLang="en-US"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禁止标准: </a:t>
            </a:r>
            <a:r>
              <a:rPr lang="zh-CN" altLang="en-US"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如果交易会危害德国公共秩序和安全，则将会被禁止</a:t>
            </a:r>
            <a:endParaRPr lang="zh-CN" altLang="en-US"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742950" lvl="1" indent="-285750" algn="l" fontAlgn="auto">
              <a:lnSpc>
                <a:spcPct val="100000"/>
              </a:lnSpc>
              <a:buClrTx/>
              <a:buSzTx/>
              <a:buFont typeface="Arial" panose="020B0604020202020204" pitchFamily="34" charset="0"/>
            </a:pPr>
            <a:endPar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742950" lvl="1" indent="-285750" algn="l" fontAlgn="auto">
              <a:lnSpc>
                <a:spcPct val="100000"/>
              </a:lnSpc>
              <a:buClrTx/>
              <a:buSzTx/>
              <a:buFont typeface="Arial" panose="020B0604020202020204" pitchFamily="34" charset="0"/>
            </a:pPr>
            <a:r>
              <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评估目标公司</a:t>
            </a:r>
            <a:endPar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899795" lvl="2" indent="-285750" algn="l" fontAlgn="auto">
              <a:lnSpc>
                <a:spcPct val="100000"/>
              </a:lnSpc>
              <a:buClrTx/>
              <a:buSzTx/>
              <a:buFont typeface="Wingdings" panose="05000000000000000000" charset="0"/>
              <a:buChar char="u"/>
            </a:pP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是否属于关键基础设施</a:t>
            </a:r>
            <a:r>
              <a:rPr lang="zh-CN" b="1"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行业</a:t>
            </a: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，是否为该行业的重要供应商，或是否与政府</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机构有</a:t>
            </a: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商业</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往来</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b="1"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行业</a:t>
            </a:r>
            <a:r>
              <a:rPr lang="zh-CN" altLang="en-US"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 </a:t>
            </a:r>
            <a:endPar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899795" lvl="2" indent="-285750" algn="l" fontAlgn="auto">
              <a:lnSpc>
                <a:spcPct val="100000"/>
              </a:lnSpc>
              <a:buClrTx/>
              <a:buSzTx/>
              <a:buFont typeface="Wingdings" panose="05000000000000000000" charset="0"/>
              <a:buChar char="u"/>
            </a:pP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掌握的</a:t>
            </a:r>
            <a:r>
              <a:rPr lang="zh-CN" b="1"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知识产权及专有技术</a:t>
            </a: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之</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重要性</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b="1"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知识产权和技术</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 </a:t>
            </a:r>
            <a:endPar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899795" lvl="2" indent="-285750" algn="l" fontAlgn="auto">
              <a:lnSpc>
                <a:spcPct val="100000"/>
              </a:lnSpc>
              <a:buClrTx/>
              <a:buSzTx/>
              <a:buFont typeface="Wingdings" panose="05000000000000000000" charset="0"/>
              <a:buChar char="u"/>
            </a:pP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是否为</a:t>
            </a:r>
            <a:r>
              <a:rPr lang="zh-CN" b="1"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德国企业的重要供应商</a:t>
            </a: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，以及其停止服务和供应是否会对德国经济产生不良</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影响</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b="1"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产业链地位</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endParaRPr lang="en-US" alt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899795" lvl="2" indent="-285750" algn="l" fontAlgn="auto">
              <a:lnSpc>
                <a:spcPct val="100000"/>
              </a:lnSpc>
              <a:buClrTx/>
              <a:buSzTx/>
              <a:buFont typeface="Wingdings" panose="05000000000000000000" charset="0"/>
              <a:buChar char="u"/>
            </a:pP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是否</a:t>
            </a: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生产军用或军民两用</a:t>
            </a:r>
            <a:r>
              <a:rPr lang="zh-CN"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物资</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b="1"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产品性质</a:t>
            </a:r>
            <a:r>
              <a:rPr lang="zh-CN" altLang="en-US" kern="0" dirty="0" smtClean="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a:t>
            </a:r>
            <a:endPar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gn="l" fontAlgn="auto">
              <a:lnSpc>
                <a:spcPct val="100000"/>
              </a:lnSpc>
              <a:buClrTx/>
              <a:buSzTx/>
              <a:buFont typeface="Arial" panose="020B0604020202020204" pitchFamily="34" charset="0"/>
            </a:pPr>
            <a:r>
              <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评估收购方</a:t>
            </a:r>
            <a:endPar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899795" lvl="2" indent="-285750">
              <a:buFont typeface="Wingdings" panose="05000000000000000000" charset="0"/>
              <a:buChar char="u"/>
            </a:pP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股东结构中是否包括国有或国家投资的企业</a:t>
            </a:r>
            <a:r>
              <a:rPr lang="zh-CN" altLang="en-US"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（股东结构）</a:t>
            </a:r>
            <a:endPar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899795" lvl="2" indent="-285750">
              <a:buFont typeface="Wingdings" panose="05000000000000000000" charset="0"/>
              <a:buChar char="u"/>
            </a:pP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客户构成，尤其是收购方与政府机构或全球敏感地区客户之间的商业关系</a:t>
            </a:r>
            <a:r>
              <a:rPr lang="zh-CN" altLang="en-US"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（客户构成）</a:t>
            </a:r>
            <a:endPar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899795" lvl="2" indent="-285750">
              <a:buFont typeface="Wingdings" panose="05000000000000000000" charset="0"/>
              <a:buChar char="u"/>
            </a:pPr>
            <a:r>
              <a:rPr 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交易完成后的商业策略，特别是知识产权和专有技术策略、员工安置策略及业务转移计划</a:t>
            </a:r>
            <a:r>
              <a:rPr lang="zh-CN" altLang="en-US"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rPr>
              <a:t>（并后运营方案）</a:t>
            </a:r>
            <a:endParaRPr lang="en-US" altLang="zh-CN"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lvl="2" algn="l" fontAlgn="auto">
              <a:lnSpc>
                <a:spcPct val="100000"/>
              </a:lnSpc>
              <a:buClrTx/>
              <a:buSzTx/>
            </a:pPr>
            <a:endParaRPr lang="zh-CN" b="1" kern="0" dirty="0">
              <a:solidFill>
                <a:srgbClr val="C00000"/>
              </a:solidFill>
              <a:latin typeface="楷体" panose="02010609060101010101" charset="-122"/>
              <a:ea typeface="楷体" panose="02010609060101010101" charset="-122"/>
              <a:cs typeface="楷体" panose="02010609060101010101" charset="-122"/>
              <a:sym typeface="Arial" panose="020B0604020202020204" pitchFamily="34" charset="0"/>
            </a:endParaRPr>
          </a:p>
          <a:p>
            <a:pPr marL="285750" indent="-285750" algn="l" fontAlgn="auto">
              <a:lnSpc>
                <a:spcPct val="100000"/>
              </a:lnSpc>
              <a:buClrTx/>
              <a:buSzTx/>
              <a:buFont typeface="Wingdings" panose="05000000000000000000" charset="0"/>
              <a:buChar char="Ø"/>
            </a:pPr>
            <a:r>
              <a:rPr lang="zh-CN" altLang="en-US"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主动调查：</a:t>
            </a:r>
            <a:r>
              <a:rPr lang="zh-CN" altLang="en-US"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即使一个交易没有申报义务，德国经济能源部仍然有权进行调查</a:t>
            </a:r>
            <a:endParaRPr lang="zh-CN" altLang="en-US"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742950" lvl="1" indent="-285750" algn="l" fontAlgn="auto">
              <a:lnSpc>
                <a:spcPct val="100000"/>
              </a:lnSpc>
              <a:buClrTx/>
              <a:buSzTx/>
              <a:buFont typeface="Arial" panose="020B0604020202020204" pitchFamily="34" charset="0"/>
              <a:buChar char="•"/>
            </a:pPr>
            <a:r>
              <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时限</a:t>
            </a:r>
            <a:r>
              <a:rPr lang="zh-CN" kern="0" dirty="0" smtClean="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：最少</a:t>
            </a:r>
            <a:r>
              <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25%的表决权将被收购，则知道该收购交易后3个月（最长为收购协议签署后五年）。</a:t>
            </a:r>
            <a:endPar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742950" lvl="1" indent="-285750" algn="l" fontAlgn="auto">
              <a:lnSpc>
                <a:spcPct val="100000"/>
              </a:lnSpc>
              <a:buClrTx/>
              <a:buSzTx/>
              <a:buFont typeface="Arial" panose="020B0604020202020204" pitchFamily="34" charset="0"/>
              <a:buChar char="•"/>
            </a:pPr>
            <a:r>
              <a:rPr lang="zh-CN" kern="0" dirty="0" smtClean="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主动</a:t>
            </a:r>
            <a:r>
              <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向德国经济能源部告知交易，或者申请无异议证书。</a:t>
            </a:r>
            <a:endParaRPr lang="zh-CN" kern="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47479"/>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920115" y="1704975"/>
            <a:ext cx="10552430" cy="400110"/>
          </a:xfrm>
          <a:prstGeom prst="rect">
            <a:avLst/>
          </a:prstGeom>
          <a:noFill/>
          <a:ln w="9525">
            <a:noFill/>
          </a:ln>
        </p:spPr>
        <p:txBody>
          <a:bodyPr wrap="square">
            <a:spAutoFit/>
          </a:bodyPr>
          <a:lstStyle/>
          <a:p>
            <a:pPr indent="0" fontAlgn="auto">
              <a:buFont typeface="Wingdings" panose="05000000000000000000" charset="0"/>
              <a:buNone/>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（三</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）针对中国企业并购的执法实践</a:t>
            </a:r>
            <a:endPar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1263015" y="2268220"/>
            <a:ext cx="10238105" cy="2539157"/>
          </a:xfrm>
          <a:prstGeom prst="rect">
            <a:avLst/>
          </a:prstGeom>
          <a:noFill/>
        </p:spPr>
        <p:txBody>
          <a:bodyPr wrap="square" rtlCol="0" anchor="t">
            <a:spAutoFit/>
          </a:bodyPr>
          <a:lstStyle/>
          <a:p>
            <a:pPr fontAlgn="auto">
              <a:lnSpc>
                <a:spcPct val="100000"/>
              </a:lnSpc>
              <a:spcBef>
                <a:spcPts val="600"/>
              </a:spcBef>
              <a:spcAft>
                <a:spcPts val="1800"/>
              </a:spcAft>
            </a:pPr>
            <a:r>
              <a:rPr lang="en-US" sz="2400" b="1" kern="0" dirty="0">
                <a:solidFill>
                  <a:srgbClr val="C00000"/>
                </a:solidFill>
                <a:latin typeface="楷体" panose="02010609060101010101" charset="-122"/>
                <a:ea typeface="楷体" panose="02010609060101010101" charset="-122"/>
                <a:sym typeface="+mn-ea"/>
              </a:rPr>
              <a:t>     </a:t>
            </a:r>
            <a:r>
              <a:rPr sz="2400" b="1" kern="0" dirty="0">
                <a:solidFill>
                  <a:srgbClr val="C00000"/>
                </a:solidFill>
                <a:latin typeface="楷体" panose="02010609060101010101" charset="-122"/>
                <a:ea typeface="楷体" panose="02010609060101010101" charset="-122"/>
                <a:sym typeface="+mn-ea"/>
              </a:rPr>
              <a:t>没有直接否定</a:t>
            </a:r>
            <a:r>
              <a:rPr lang="zh-CN" sz="2400" b="1" kern="0" dirty="0">
                <a:solidFill>
                  <a:srgbClr val="C00000"/>
                </a:solidFill>
                <a:latin typeface="楷体" panose="02010609060101010101" charset="-122"/>
                <a:ea typeface="楷体" panose="02010609060101010101" charset="-122"/>
                <a:sym typeface="+mn-ea"/>
              </a:rPr>
              <a:t>中国企业收购行为的</a:t>
            </a:r>
            <a:r>
              <a:rPr sz="2400" b="1" kern="0" dirty="0">
                <a:solidFill>
                  <a:srgbClr val="C00000"/>
                </a:solidFill>
                <a:latin typeface="楷体" panose="02010609060101010101" charset="-122"/>
                <a:ea typeface="楷体" panose="02010609060101010101" charset="-122"/>
                <a:sym typeface="+mn-ea"/>
              </a:rPr>
              <a:t>案例</a:t>
            </a:r>
            <a:endParaRPr sz="2000" kern="0" dirty="0">
              <a:solidFill>
                <a:prstClr val="black"/>
              </a:solidFill>
              <a:latin typeface="微软雅黑" panose="020B0503020204020204" pitchFamily="34" charset="-122"/>
              <a:sym typeface="+mn-ea"/>
            </a:endParaRPr>
          </a:p>
          <a:p>
            <a:pPr marL="285750" indent="-285750" fontAlgn="auto">
              <a:lnSpc>
                <a:spcPct val="100000"/>
              </a:lnSpc>
              <a:spcBef>
                <a:spcPts val="600"/>
              </a:spcBef>
              <a:spcAft>
                <a:spcPts val="600"/>
              </a:spcAft>
              <a:buFont typeface="Wingdings" panose="05000000000000000000" charset="0"/>
              <a:buChar char="Ø"/>
            </a:pPr>
            <a:r>
              <a:rPr sz="2000" b="1" kern="0" dirty="0" err="1" smtClean="0">
                <a:solidFill>
                  <a:prstClr val="black"/>
                </a:solidFill>
                <a:latin typeface="微软雅黑" panose="020B0503020204020204" pitchFamily="34" charset="-122"/>
                <a:sym typeface="+mn-ea"/>
              </a:rPr>
              <a:t>拖延</a:t>
            </a:r>
            <a:endParaRPr lang="en-US" sz="2000" b="1" kern="0" dirty="0" smtClean="0">
              <a:solidFill>
                <a:prstClr val="black"/>
              </a:solidFill>
              <a:latin typeface="微软雅黑" panose="020B0503020204020204" pitchFamily="34" charset="-122"/>
              <a:sym typeface="+mn-ea"/>
            </a:endParaRPr>
          </a:p>
          <a:p>
            <a:pPr fontAlgn="auto">
              <a:lnSpc>
                <a:spcPct val="100000"/>
              </a:lnSpc>
              <a:spcBef>
                <a:spcPts val="600"/>
              </a:spcBef>
              <a:spcAft>
                <a:spcPts val="600"/>
              </a:spcAft>
            </a:pPr>
            <a:endParaRPr sz="2000" b="1" kern="0" dirty="0">
              <a:solidFill>
                <a:prstClr val="black"/>
              </a:solidFill>
              <a:latin typeface="微软雅黑" panose="020B0503020204020204" pitchFamily="34" charset="-122"/>
              <a:sym typeface="+mn-ea"/>
            </a:endParaRPr>
          </a:p>
          <a:p>
            <a:pPr marL="285750" indent="-285750" fontAlgn="auto">
              <a:lnSpc>
                <a:spcPct val="100000"/>
              </a:lnSpc>
              <a:spcBef>
                <a:spcPts val="600"/>
              </a:spcBef>
              <a:spcAft>
                <a:spcPts val="600"/>
              </a:spcAft>
              <a:buFont typeface="Wingdings" panose="05000000000000000000" charset="0"/>
              <a:buChar char="Ø"/>
            </a:pPr>
            <a:r>
              <a:rPr sz="2000" b="1" kern="0" dirty="0">
                <a:solidFill>
                  <a:prstClr val="black"/>
                </a:solidFill>
                <a:latin typeface="微软雅黑" panose="020B0503020204020204" pitchFamily="34" charset="-122"/>
                <a:sym typeface="+mn-ea"/>
              </a:rPr>
              <a:t>劝退</a:t>
            </a:r>
            <a:endParaRPr sz="2000" b="1" kern="0" dirty="0">
              <a:solidFill>
                <a:prstClr val="black"/>
              </a:solidFill>
              <a:latin typeface="微软雅黑" panose="020B0503020204020204" pitchFamily="34" charset="-122"/>
              <a:sym typeface="+mn-ea"/>
            </a:endParaRPr>
          </a:p>
          <a:p>
            <a:pPr marL="285750" indent="284480" algn="l" fontAlgn="auto">
              <a:lnSpc>
                <a:spcPct val="150000"/>
              </a:lnSpc>
              <a:spcBef>
                <a:spcPts val="0"/>
              </a:spcBef>
              <a:buClrTx/>
              <a:buSzTx/>
              <a:buFont typeface="Arial" panose="020B0604020202020204" pitchFamily="34" charset="0"/>
            </a:pPr>
            <a:endParaRPr lang="zh-CN" altLang="en-US" sz="2000" b="1" kern="0" dirty="0" smtClean="0">
              <a:solidFill>
                <a:prstClr val="black"/>
              </a:solidFill>
              <a:latin typeface="微软雅黑" panose="020B0503020204020204" pitchFamily="34" charset="-122"/>
              <a:ea typeface="楷体" panose="02010609060101010101" charset="-122"/>
              <a:sym typeface="+mn-ea"/>
            </a:endParaRPr>
          </a:p>
        </p:txBody>
      </p:sp>
      <p:pic>
        <p:nvPicPr>
          <p:cNvPr id="2" name="图片 1" descr="20251171"/>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66520" y="2268220"/>
            <a:ext cx="365760" cy="365760"/>
          </a:xfrm>
          <a:prstGeom prst="rect">
            <a:avLst/>
          </a:prstGeom>
        </p:spPr>
      </p:pic>
    </p:spTree>
    <p:custDataLst>
      <p:tags r:id="rId9"/>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890304"/>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757555" y="1410460"/>
            <a:ext cx="10552430" cy="400110"/>
          </a:xfrm>
          <a:prstGeom prst="rect">
            <a:avLst/>
          </a:prstGeom>
          <a:noFill/>
          <a:ln w="9525">
            <a:noFill/>
          </a:ln>
        </p:spPr>
        <p:txBody>
          <a:bodyPr wrap="square">
            <a:spAutoFit/>
          </a:bodyPr>
          <a:lstStyle/>
          <a:p>
            <a:pPr fontAlgn="auto"/>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（四）中国</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国有企业在德国并购应关注的事项</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757555" y="1815795"/>
            <a:ext cx="11137900" cy="4708981"/>
          </a:xfrm>
          <a:prstGeom prst="rect">
            <a:avLst/>
          </a:prstGeom>
          <a:noFill/>
        </p:spPr>
        <p:txBody>
          <a:bodyPr wrap="square" rtlCol="0" anchor="t">
            <a:spAutoFit/>
          </a:bodyPr>
          <a:lstStyle/>
          <a:p>
            <a:pPr marL="285750" indent="-285750" fontAlgn="auto">
              <a:lnSpc>
                <a:spcPct val="150000"/>
              </a:lnSpc>
              <a:spcBef>
                <a:spcPts val="600"/>
              </a:spcBef>
              <a:spcAft>
                <a:spcPts val="600"/>
              </a:spcAft>
              <a:buFont typeface="Wingdings" panose="05000000000000000000" charset="0"/>
              <a:buChar char="Ø"/>
            </a:pPr>
            <a:r>
              <a:rPr lang="en-US" altLang="zh-CN" sz="2000" b="1" kern="0" dirty="0" smtClean="0">
                <a:solidFill>
                  <a:schemeClr val="tx1"/>
                </a:solidFill>
                <a:latin typeface="微软雅黑" panose="020B0503020204020204" pitchFamily="34" charset="-122"/>
                <a:sym typeface="+mn-ea"/>
              </a:rPr>
              <a:t>1. </a:t>
            </a:r>
            <a:r>
              <a:rPr lang="zh-CN" altLang="en-US" sz="2000" b="1" kern="0" dirty="0" smtClean="0">
                <a:solidFill>
                  <a:schemeClr val="tx1"/>
                </a:solidFill>
                <a:latin typeface="微软雅黑" panose="020B0503020204020204" pitchFamily="34" charset="-122"/>
                <a:sym typeface="+mn-ea"/>
              </a:rPr>
              <a:t>并购</a:t>
            </a:r>
            <a:r>
              <a:rPr lang="zh-CN" altLang="en-US" sz="2000" b="1" kern="0" dirty="0">
                <a:solidFill>
                  <a:schemeClr val="tx1"/>
                </a:solidFill>
                <a:latin typeface="微软雅黑" panose="020B0503020204020204" pitchFamily="34" charset="-122"/>
                <a:sym typeface="+mn-ea"/>
              </a:rPr>
              <a:t>德国企业机遇和挑战并存</a:t>
            </a:r>
            <a:endParaRPr lang="zh-CN" altLang="en-US" sz="2000" b="1" kern="0" dirty="0">
              <a:solidFill>
                <a:schemeClr val="tx1"/>
              </a:solidFill>
              <a:latin typeface="微软雅黑" panose="020B0503020204020204" pitchFamily="34" charset="-122"/>
              <a:sym typeface="+mn-ea"/>
            </a:endParaRPr>
          </a:p>
          <a:p>
            <a:pPr marL="644525" indent="-285750" fontAlgn="auto">
              <a:lnSpc>
                <a:spcPct val="150000"/>
              </a:lnSpc>
              <a:spcBef>
                <a:spcPts val="600"/>
              </a:spcBef>
              <a:spcAft>
                <a:spcPts val="600"/>
              </a:spcAft>
              <a:buFont typeface="Wingdings" panose="05000000000000000000" charset="0"/>
              <a:buChar char="Ø"/>
            </a:pPr>
            <a:r>
              <a:rPr lang="zh-CN" altLang="en-US" sz="2000" b="1" kern="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机遇</a:t>
            </a:r>
            <a:endParaRPr lang="zh-CN" altLang="en-US" sz="2000" b="1" kern="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lvl="1" indent="-285750">
              <a:lnSpc>
                <a:spcPct val="150000"/>
              </a:lnSpc>
              <a:spcBef>
                <a:spcPts val="600"/>
              </a:spcBef>
              <a:spcAft>
                <a:spcPts val="600"/>
              </a:spcAft>
              <a:buFont typeface="Arial" panose="020B0604020202020204" pitchFamily="34" charset="0"/>
              <a:buChar char="•"/>
            </a:pPr>
            <a:r>
              <a:rPr lang="zh-CN" altLang="zh-CN" sz="2000" kern="0" dirty="0" smtClean="0">
                <a:latin typeface="楷体" panose="02010609060101010101" charset="-122"/>
                <a:ea typeface="楷体" panose="02010609060101010101" charset="-122"/>
                <a:cs typeface="楷体" panose="02010609060101010101" charset="-122"/>
              </a:rPr>
              <a:t>德国</a:t>
            </a:r>
            <a:r>
              <a:rPr lang="zh-CN" altLang="zh-CN" sz="2000" kern="0" dirty="0">
                <a:latin typeface="楷体" panose="02010609060101010101" charset="-122"/>
                <a:ea typeface="楷体" panose="02010609060101010101" charset="-122"/>
                <a:cs typeface="楷体" panose="02010609060101010101" charset="-122"/>
              </a:rPr>
              <a:t>企业专业化的</a:t>
            </a:r>
            <a:r>
              <a:rPr lang="zh-CN" altLang="zh-CN" sz="2000" kern="0" dirty="0" smtClean="0">
                <a:latin typeface="楷体" panose="02010609060101010101" charset="-122"/>
                <a:ea typeface="楷体" panose="02010609060101010101" charset="-122"/>
                <a:cs typeface="楷体" panose="02010609060101010101" charset="-122"/>
              </a:rPr>
              <a:t>程度高</a:t>
            </a:r>
            <a:r>
              <a:rPr lang="zh-CN" altLang="zh-CN" sz="2000" kern="0" dirty="0">
                <a:latin typeface="楷体" panose="02010609060101010101" charset="-122"/>
                <a:ea typeface="楷体" panose="02010609060101010101" charset="-122"/>
                <a:cs typeface="楷体" panose="02010609060101010101" charset="-122"/>
              </a:rPr>
              <a:t>，很多中小企业在专业化细分市场是世界该专业领域的隐性冠军，隐形冠军占世界的</a:t>
            </a:r>
            <a:r>
              <a:rPr lang="en-US" altLang="zh-CN" sz="2000" kern="0" dirty="0">
                <a:latin typeface="楷体" panose="02010609060101010101" charset="-122"/>
                <a:ea typeface="楷体" panose="02010609060101010101" charset="-122"/>
                <a:cs typeface="楷体" panose="02010609060101010101" charset="-122"/>
              </a:rPr>
              <a:t>50%</a:t>
            </a:r>
            <a:r>
              <a:rPr lang="zh-CN" altLang="zh-CN" sz="2000" kern="0" dirty="0">
                <a:latin typeface="楷体" panose="02010609060101010101" charset="-122"/>
                <a:ea typeface="楷体" panose="02010609060101010101" charset="-122"/>
                <a:cs typeface="楷体" panose="02010609060101010101" charset="-122"/>
              </a:rPr>
              <a:t>。</a:t>
            </a:r>
            <a:endParaRPr lang="zh-CN" altLang="zh-CN" sz="2000" kern="0" dirty="0">
              <a:latin typeface="楷体" panose="02010609060101010101" charset="-122"/>
              <a:ea typeface="楷体" panose="02010609060101010101" charset="-122"/>
              <a:cs typeface="楷体" panose="02010609060101010101" charset="-122"/>
            </a:endParaRPr>
          </a:p>
          <a:p>
            <a:pPr marL="742950" lvl="1" indent="-285750">
              <a:lnSpc>
                <a:spcPct val="150000"/>
              </a:lnSpc>
              <a:spcBef>
                <a:spcPts val="600"/>
              </a:spcBef>
              <a:spcAft>
                <a:spcPts val="600"/>
              </a:spcAft>
              <a:buFont typeface="Arial" panose="020B0604020202020204" pitchFamily="34" charset="0"/>
              <a:buChar char="•"/>
            </a:pPr>
            <a:r>
              <a:rPr lang="zh-CN" altLang="zh-CN" sz="2000" kern="0" dirty="0">
                <a:latin typeface="楷体" panose="02010609060101010101" charset="-122"/>
                <a:ea typeface="楷体" panose="02010609060101010101" charset="-122"/>
                <a:cs typeface="楷体" panose="02010609060101010101" charset="-122"/>
              </a:rPr>
              <a:t>部分家族企业面临着代际传承，存在一定的并购机会。</a:t>
            </a:r>
            <a:endParaRPr lang="zh-CN" altLang="zh-CN" sz="2000" kern="0" dirty="0">
              <a:latin typeface="楷体" panose="02010609060101010101" charset="-122"/>
              <a:ea typeface="楷体" panose="02010609060101010101" charset="-122"/>
              <a:cs typeface="楷体" panose="02010609060101010101" charset="-122"/>
            </a:endParaRPr>
          </a:p>
          <a:p>
            <a:pPr marL="742950" lvl="1" indent="-285750">
              <a:lnSpc>
                <a:spcPct val="150000"/>
              </a:lnSpc>
              <a:spcBef>
                <a:spcPts val="600"/>
              </a:spcBef>
              <a:spcAft>
                <a:spcPts val="600"/>
              </a:spcAft>
              <a:buFont typeface="Arial" panose="020B0604020202020204" pitchFamily="34" charset="0"/>
              <a:buChar char="•"/>
            </a:pPr>
            <a:r>
              <a:rPr lang="zh-CN" altLang="zh-CN" sz="2000" kern="0" dirty="0">
                <a:latin typeface="楷体" panose="02010609060101010101" charset="-122"/>
                <a:ea typeface="楷体" panose="02010609060101010101" charset="-122"/>
                <a:cs typeface="楷体" panose="02010609060101010101" charset="-122"/>
              </a:rPr>
              <a:t>在德国通过</a:t>
            </a:r>
            <a:r>
              <a:rPr lang="zh-CN" altLang="zh-CN" sz="2000" kern="0" dirty="0" smtClean="0">
                <a:latin typeface="楷体" panose="02010609060101010101" charset="-122"/>
                <a:ea typeface="楷体" panose="02010609060101010101" charset="-122"/>
                <a:cs typeface="楷体" panose="02010609060101010101" charset="-122"/>
              </a:rPr>
              <a:t>绿地</a:t>
            </a:r>
            <a:r>
              <a:rPr lang="zh-CN" altLang="en-US" sz="2000" kern="0" dirty="0" smtClean="0">
                <a:latin typeface="楷体" panose="02010609060101010101" charset="-122"/>
                <a:ea typeface="楷体" panose="02010609060101010101" charset="-122"/>
                <a:cs typeface="楷体" panose="02010609060101010101" charset="-122"/>
              </a:rPr>
              <a:t>投资</a:t>
            </a:r>
            <a:r>
              <a:rPr lang="zh-CN" altLang="zh-CN" sz="2000" kern="0" dirty="0" smtClean="0">
                <a:latin typeface="楷体" panose="02010609060101010101" charset="-122"/>
                <a:ea typeface="楷体" panose="02010609060101010101" charset="-122"/>
                <a:cs typeface="楷体" panose="02010609060101010101" charset="-122"/>
              </a:rPr>
              <a:t>很少</a:t>
            </a:r>
            <a:r>
              <a:rPr lang="zh-CN" altLang="zh-CN" sz="2000" kern="0" dirty="0">
                <a:latin typeface="楷体" panose="02010609060101010101" charset="-122"/>
                <a:ea typeface="楷体" panose="02010609060101010101" charset="-122"/>
                <a:cs typeface="楷体" panose="02010609060101010101" charset="-122"/>
              </a:rPr>
              <a:t>，还需要采用并购的方式。</a:t>
            </a:r>
            <a:endParaRPr lang="zh-CN" altLang="zh-CN" sz="2000" kern="0" dirty="0">
              <a:latin typeface="楷体" panose="02010609060101010101" charset="-122"/>
              <a:ea typeface="楷体" panose="02010609060101010101" charset="-122"/>
              <a:cs typeface="楷体" panose="02010609060101010101" charset="-122"/>
            </a:endParaRPr>
          </a:p>
          <a:p>
            <a:pPr marL="644525" indent="-285750" algn="l" fontAlgn="auto">
              <a:lnSpc>
                <a:spcPct val="150000"/>
              </a:lnSpc>
              <a:spcBef>
                <a:spcPts val="600"/>
              </a:spcBef>
              <a:spcAft>
                <a:spcPts val="600"/>
              </a:spcAft>
              <a:buClrTx/>
              <a:buSzTx/>
              <a:buFont typeface="Wingdings" panose="05000000000000000000" charset="0"/>
              <a:buChar char="Ø"/>
            </a:pPr>
            <a:r>
              <a:rPr lang="zh-CN" altLang="en-US" sz="2000" b="1" kern="0" dirty="0" smtClean="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挑战</a:t>
            </a:r>
            <a:endParaRPr lang="zh-CN" altLang="en-US" sz="2000" b="1" kern="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lvl="1" indent="-285750">
              <a:lnSpc>
                <a:spcPct val="150000"/>
              </a:lnSpc>
              <a:spcBef>
                <a:spcPts val="600"/>
              </a:spcBef>
              <a:spcAft>
                <a:spcPts val="600"/>
              </a:spcAft>
              <a:buFont typeface="Arial" panose="020B0604020202020204" pitchFamily="34" charset="0"/>
              <a:buChar char="•"/>
            </a:pPr>
            <a:r>
              <a:rPr lang="zh-CN" altLang="zh-CN" sz="2000" kern="0" dirty="0">
                <a:latin typeface="楷体" panose="02010609060101010101" charset="-122"/>
                <a:ea typeface="楷体" panose="02010609060101010101" charset="-122"/>
                <a:cs typeface="楷体" panose="02010609060101010101" charset="-122"/>
              </a:rPr>
              <a:t>受美国</a:t>
            </a:r>
            <a:r>
              <a:rPr lang="en-US" altLang="zh-CN" sz="2000" kern="0" dirty="0">
                <a:latin typeface="楷体" panose="02010609060101010101" charset="-122"/>
                <a:ea typeface="楷体" panose="02010609060101010101" charset="-122"/>
                <a:cs typeface="楷体" panose="02010609060101010101" charset="-122"/>
              </a:rPr>
              <a:t>CIFUS</a:t>
            </a:r>
            <a:r>
              <a:rPr lang="zh-CN" altLang="zh-CN" sz="2000" kern="0" dirty="0">
                <a:latin typeface="楷体" panose="02010609060101010101" charset="-122"/>
                <a:ea typeface="楷体" panose="02010609060101010101" charset="-122"/>
                <a:cs typeface="楷体" panose="02010609060101010101" charset="-122"/>
              </a:rPr>
              <a:t>影响较大，德国对外国投资整体趋严</a:t>
            </a:r>
            <a:r>
              <a:rPr lang="zh-CN" altLang="zh-CN" sz="2000" kern="0" dirty="0" smtClean="0">
                <a:latin typeface="楷体" panose="02010609060101010101" charset="-122"/>
                <a:ea typeface="楷体" panose="02010609060101010101" charset="-122"/>
                <a:cs typeface="楷体" panose="02010609060101010101" charset="-122"/>
              </a:rPr>
              <a:t>，</a:t>
            </a:r>
            <a:r>
              <a:rPr lang="zh-CN" altLang="zh-CN" sz="2000" kern="0" dirty="0">
                <a:latin typeface="楷体" panose="02010609060101010101" charset="-122"/>
                <a:ea typeface="楷体" panose="02010609060101010101" charset="-122"/>
                <a:cs typeface="楷体" panose="02010609060101010101" charset="-122"/>
              </a:rPr>
              <a:t>不确定性增加</a:t>
            </a:r>
            <a:r>
              <a:rPr lang="zh-CN" altLang="zh-CN" sz="2000" kern="0" dirty="0" smtClean="0">
                <a:latin typeface="楷体" panose="02010609060101010101" charset="-122"/>
                <a:ea typeface="楷体" panose="02010609060101010101" charset="-122"/>
                <a:cs typeface="楷体" panose="02010609060101010101" charset="-122"/>
              </a:rPr>
              <a:t>。</a:t>
            </a:r>
            <a:endParaRPr lang="zh-CN" altLang="zh-CN" sz="2000" kern="0" dirty="0">
              <a:latin typeface="楷体" panose="02010609060101010101" charset="-122"/>
              <a:ea typeface="楷体" panose="02010609060101010101" charset="-122"/>
              <a:cs typeface="楷体" panose="02010609060101010101" charset="-122"/>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890304"/>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881380" y="1510669"/>
            <a:ext cx="10552430" cy="400110"/>
          </a:xfrm>
          <a:prstGeom prst="rect">
            <a:avLst/>
          </a:prstGeom>
          <a:noFill/>
          <a:ln w="9525">
            <a:noFill/>
          </a:ln>
        </p:spPr>
        <p:txBody>
          <a:bodyPr wrap="square">
            <a:spAutoFit/>
          </a:bodyPr>
          <a:lstStyle/>
          <a:p>
            <a:pPr fontAlgn="auto"/>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（四）中国</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国有企业在德国并购应关注的事项</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881380" y="2053100"/>
            <a:ext cx="9875554" cy="3862596"/>
          </a:xfrm>
          <a:prstGeom prst="rect">
            <a:avLst/>
          </a:prstGeom>
          <a:noFill/>
        </p:spPr>
        <p:txBody>
          <a:bodyPr wrap="square" rtlCol="0" anchor="t">
            <a:spAutoFit/>
          </a:bodyPr>
          <a:lstStyle/>
          <a:p>
            <a:pPr marL="285750" lvl="0" indent="-285750" algn="l" fontAlgn="auto">
              <a:lnSpc>
                <a:spcPct val="150000"/>
              </a:lnSpc>
              <a:spcBef>
                <a:spcPts val="600"/>
              </a:spcBef>
              <a:spcAft>
                <a:spcPts val="600"/>
              </a:spcAft>
              <a:buClrTx/>
              <a:buSzTx/>
              <a:buFont typeface="Wingdings" panose="05000000000000000000" charset="0"/>
              <a:buChar char="Ø"/>
            </a:pPr>
            <a:r>
              <a:rPr lang="en-US" altLang="zh-CN" sz="2000" b="1" kern="0" dirty="0" smtClean="0">
                <a:solidFill>
                  <a:schemeClr val="tx1"/>
                </a:solidFill>
                <a:latin typeface="微软雅黑" panose="020B0503020204020204" pitchFamily="34" charset="-122"/>
                <a:sym typeface="+mn-ea"/>
              </a:rPr>
              <a:t>2. </a:t>
            </a:r>
            <a:r>
              <a:rPr lang="zh-CN" altLang="en-US" sz="2000" b="1" kern="0" dirty="0" smtClean="0">
                <a:solidFill>
                  <a:schemeClr val="tx1"/>
                </a:solidFill>
                <a:latin typeface="微软雅黑" panose="020B0503020204020204" pitchFamily="34" charset="-122"/>
                <a:sym typeface="+mn-ea"/>
              </a:rPr>
              <a:t>树立正确的并购动机，打消审查机构疑虑</a:t>
            </a:r>
            <a:endParaRPr lang="zh-CN" altLang="en-US" sz="2000" b="1" kern="0" dirty="0" smtClean="0">
              <a:solidFill>
                <a:schemeClr val="tx1"/>
              </a:solidFill>
              <a:latin typeface="微软雅黑" panose="020B0503020204020204" pitchFamily="34" charset="-122"/>
              <a:sym typeface="+mn-ea"/>
            </a:endParaRPr>
          </a:p>
          <a:p>
            <a:pPr marL="742950" lvl="1" indent="-285750">
              <a:lnSpc>
                <a:spcPct val="150000"/>
              </a:lnSpc>
              <a:buFont typeface="Arial" panose="020B0604020202020204" pitchFamily="34" charset="0"/>
              <a:buChar char="•"/>
            </a:pPr>
            <a:r>
              <a:rPr lang="zh-CN" altLang="zh-CN" sz="2000" kern="0" dirty="0" smtClean="0">
                <a:latin typeface="楷体" panose="02010609060101010101" charset="-122"/>
                <a:ea typeface="楷体" panose="02010609060101010101" charset="-122"/>
                <a:cs typeface="楷体" panose="02010609060101010101" charset="-122"/>
              </a:rPr>
              <a:t>从</a:t>
            </a:r>
            <a:r>
              <a:rPr lang="zh-CN" altLang="zh-CN" sz="2000" kern="0" dirty="0">
                <a:latin typeface="楷体" panose="02010609060101010101" charset="-122"/>
                <a:ea typeface="楷体" panose="02010609060101010101" charset="-122"/>
                <a:cs typeface="楷体" panose="02010609060101010101" charset="-122"/>
              </a:rPr>
              <a:t>目前的实践来看，中国</a:t>
            </a:r>
            <a:r>
              <a:rPr lang="zh-CN" altLang="zh-CN" sz="2000" kern="0" dirty="0" smtClean="0">
                <a:latin typeface="楷体" panose="02010609060101010101" charset="-122"/>
                <a:ea typeface="楷体" panose="02010609060101010101" charset="-122"/>
                <a:cs typeface="楷体" panose="02010609060101010101" charset="-122"/>
              </a:rPr>
              <a:t>企业试图</a:t>
            </a:r>
            <a:r>
              <a:rPr lang="zh-CN" altLang="zh-CN" sz="2000" kern="0" dirty="0">
                <a:latin typeface="楷体" panose="02010609060101010101" charset="-122"/>
                <a:ea typeface="楷体" panose="02010609060101010101" charset="-122"/>
                <a:cs typeface="楷体" panose="02010609060101010101" charset="-122"/>
              </a:rPr>
              <a:t>通过并购方式获取德国技术成功的案例很少，核心技术和核心竞争力是买不来的。</a:t>
            </a:r>
            <a:endParaRPr lang="zh-CN" altLang="zh-CN" sz="2000" kern="0" dirty="0">
              <a:latin typeface="楷体" panose="02010609060101010101" charset="-122"/>
              <a:ea typeface="楷体" panose="02010609060101010101" charset="-122"/>
              <a:cs typeface="楷体" panose="02010609060101010101" charset="-122"/>
            </a:endParaRPr>
          </a:p>
          <a:p>
            <a:pPr marL="742950" lvl="1" indent="-285750">
              <a:lnSpc>
                <a:spcPct val="150000"/>
              </a:lnSpc>
              <a:buFont typeface="Arial" panose="020B0604020202020204" pitchFamily="34" charset="0"/>
              <a:buChar char="•"/>
            </a:pPr>
            <a:r>
              <a:rPr lang="zh-CN" altLang="zh-CN" sz="2000" kern="0" dirty="0" smtClean="0">
                <a:latin typeface="楷体" panose="02010609060101010101" charset="-122"/>
                <a:ea typeface="楷体" panose="02010609060101010101" charset="-122"/>
                <a:cs typeface="楷体" panose="02010609060101010101" charset="-122"/>
              </a:rPr>
              <a:t>并购</a:t>
            </a:r>
            <a:r>
              <a:rPr lang="zh-CN" altLang="en-US" sz="2000" kern="0" dirty="0" smtClean="0">
                <a:latin typeface="楷体" panose="02010609060101010101" charset="-122"/>
                <a:ea typeface="楷体" panose="02010609060101010101" charset="-122"/>
                <a:cs typeface="楷体" panose="02010609060101010101" charset="-122"/>
              </a:rPr>
              <a:t>目的</a:t>
            </a:r>
            <a:r>
              <a:rPr lang="zh-CN" altLang="zh-CN" sz="2000" kern="0" dirty="0" smtClean="0">
                <a:latin typeface="楷体" panose="02010609060101010101" charset="-122"/>
                <a:ea typeface="楷体" panose="02010609060101010101" charset="-122"/>
                <a:cs typeface="楷体" panose="02010609060101010101" charset="-122"/>
              </a:rPr>
              <a:t>，</a:t>
            </a:r>
            <a:r>
              <a:rPr lang="zh-CN" altLang="zh-CN" sz="2000" kern="0" dirty="0">
                <a:latin typeface="楷体" panose="02010609060101010101" charset="-122"/>
                <a:ea typeface="楷体" panose="02010609060101010101" charset="-122"/>
                <a:cs typeface="楷体" panose="02010609060101010101" charset="-122"/>
              </a:rPr>
              <a:t>不仅仅获取技术，还是需要本土化战略</a:t>
            </a:r>
            <a:r>
              <a:rPr lang="zh-CN" altLang="zh-CN" sz="2000" kern="0" dirty="0" smtClean="0">
                <a:latin typeface="楷体" panose="02010609060101010101" charset="-122"/>
                <a:ea typeface="楷体" panose="02010609060101010101" charset="-122"/>
                <a:cs typeface="楷体" panose="02010609060101010101" charset="-122"/>
              </a:rPr>
              <a:t>，共同</a:t>
            </a:r>
            <a:r>
              <a:rPr lang="zh-CN" altLang="zh-CN" sz="2000" kern="0" dirty="0">
                <a:latin typeface="楷体" panose="02010609060101010101" charset="-122"/>
                <a:ea typeface="楷体" panose="02010609060101010101" charset="-122"/>
                <a:cs typeface="楷体" panose="02010609060101010101" charset="-122"/>
              </a:rPr>
              <a:t>做大</a:t>
            </a:r>
            <a:r>
              <a:rPr lang="zh-CN" altLang="zh-CN" sz="2000" kern="0" dirty="0" smtClean="0">
                <a:latin typeface="楷体" panose="02010609060101010101" charset="-122"/>
                <a:ea typeface="楷体" panose="02010609060101010101" charset="-122"/>
                <a:cs typeface="楷体" panose="02010609060101010101" charset="-122"/>
              </a:rPr>
              <a:t>增量，共同</a:t>
            </a:r>
            <a:r>
              <a:rPr lang="zh-CN" altLang="zh-CN" sz="2000" kern="0" dirty="0">
                <a:latin typeface="楷体" panose="02010609060101010101" charset="-122"/>
                <a:ea typeface="楷体" panose="02010609060101010101" charset="-122"/>
                <a:cs typeface="楷体" panose="02010609060101010101" charset="-122"/>
              </a:rPr>
              <a:t>去</a:t>
            </a:r>
            <a:r>
              <a:rPr lang="zh-CN" altLang="zh-CN" sz="2000" kern="0" dirty="0" smtClean="0">
                <a:latin typeface="楷体" panose="02010609060101010101" charset="-122"/>
                <a:ea typeface="楷体" panose="02010609060101010101" charset="-122"/>
                <a:cs typeface="楷体" panose="02010609060101010101" charset="-122"/>
              </a:rPr>
              <a:t>开发</a:t>
            </a:r>
            <a:r>
              <a:rPr lang="zh-CN" altLang="en-US" sz="2000" kern="0" dirty="0" smtClean="0">
                <a:latin typeface="楷体" panose="02010609060101010101" charset="-122"/>
                <a:ea typeface="楷体" panose="02010609060101010101" charset="-122"/>
                <a:cs typeface="楷体" panose="02010609060101010101" charset="-122"/>
              </a:rPr>
              <a:t>欧盟、</a:t>
            </a:r>
            <a:r>
              <a:rPr lang="zh-CN" altLang="zh-CN" sz="2000" kern="0" dirty="0" smtClean="0">
                <a:latin typeface="楷体" panose="02010609060101010101" charset="-122"/>
                <a:ea typeface="楷体" panose="02010609060101010101" charset="-122"/>
                <a:cs typeface="楷体" panose="02010609060101010101" charset="-122"/>
              </a:rPr>
              <a:t>第</a:t>
            </a:r>
            <a:r>
              <a:rPr lang="zh-CN" altLang="zh-CN" sz="2000" kern="0" dirty="0">
                <a:latin typeface="楷体" panose="02010609060101010101" charset="-122"/>
                <a:ea typeface="楷体" panose="02010609060101010101" charset="-122"/>
                <a:cs typeface="楷体" panose="02010609060101010101" charset="-122"/>
              </a:rPr>
              <a:t>三国</a:t>
            </a:r>
            <a:r>
              <a:rPr lang="zh-CN" altLang="zh-CN" sz="2000" kern="0" dirty="0" smtClean="0">
                <a:latin typeface="楷体" panose="02010609060101010101" charset="-122"/>
                <a:ea typeface="楷体" panose="02010609060101010101" charset="-122"/>
                <a:cs typeface="楷体" panose="02010609060101010101" charset="-122"/>
              </a:rPr>
              <a:t>市场</a:t>
            </a:r>
            <a:r>
              <a:rPr lang="zh-CN" altLang="en-US" sz="2000" kern="0" dirty="0" smtClean="0">
                <a:latin typeface="楷体" panose="02010609060101010101" charset="-122"/>
                <a:ea typeface="楷体" panose="02010609060101010101" charset="-122"/>
                <a:cs typeface="楷体" panose="02010609060101010101" charset="-122"/>
              </a:rPr>
              <a:t>，</a:t>
            </a:r>
            <a:r>
              <a:rPr lang="zh-CN" altLang="zh-CN" sz="2000" kern="0" dirty="0" smtClean="0">
                <a:latin typeface="楷体" panose="02010609060101010101" charset="-122"/>
                <a:ea typeface="楷体" panose="02010609060101010101" charset="-122"/>
                <a:cs typeface="楷体" panose="02010609060101010101" charset="-122"/>
              </a:rPr>
              <a:t>真正</a:t>
            </a:r>
            <a:r>
              <a:rPr lang="zh-CN" altLang="zh-CN" sz="2000" kern="0" dirty="0">
                <a:latin typeface="楷体" panose="02010609060101010101" charset="-122"/>
                <a:ea typeface="楷体" panose="02010609060101010101" charset="-122"/>
                <a:cs typeface="楷体" panose="02010609060101010101" charset="-122"/>
              </a:rPr>
              <a:t>结成利益共同体和命运共同体。</a:t>
            </a:r>
            <a:endParaRPr lang="zh-CN" altLang="zh-CN" sz="2000" kern="0" dirty="0">
              <a:latin typeface="楷体" panose="02010609060101010101" charset="-122"/>
              <a:ea typeface="楷体" panose="02010609060101010101" charset="-122"/>
              <a:cs typeface="楷体" panose="02010609060101010101" charset="-122"/>
            </a:endParaRPr>
          </a:p>
          <a:p>
            <a:pPr marL="742950" lvl="1" indent="-285750">
              <a:lnSpc>
                <a:spcPct val="150000"/>
              </a:lnSpc>
              <a:buFont typeface="Arial" panose="020B0604020202020204" pitchFamily="34" charset="0"/>
              <a:buChar char="•"/>
            </a:pPr>
            <a:r>
              <a:rPr lang="zh-CN" altLang="zh-CN" sz="2000" kern="0" dirty="0">
                <a:latin typeface="楷体" panose="02010609060101010101" charset="-122"/>
                <a:ea typeface="楷体" panose="02010609060101010101" charset="-122"/>
                <a:cs typeface="楷体" panose="02010609060101010101" charset="-122"/>
              </a:rPr>
              <a:t>在德国的</a:t>
            </a:r>
            <a:r>
              <a:rPr lang="zh-CN" altLang="zh-CN" sz="2000" kern="0" dirty="0" smtClean="0">
                <a:latin typeface="楷体" panose="02010609060101010101" charset="-122"/>
                <a:ea typeface="楷体" panose="02010609060101010101" charset="-122"/>
                <a:cs typeface="楷体" panose="02010609060101010101" charset="-122"/>
              </a:rPr>
              <a:t>并购，收购方</a:t>
            </a:r>
            <a:r>
              <a:rPr lang="zh-CN" altLang="zh-CN" sz="2000" kern="0" dirty="0">
                <a:latin typeface="楷体" panose="02010609060101010101" charset="-122"/>
                <a:ea typeface="楷体" panose="02010609060101010101" charset="-122"/>
                <a:cs typeface="楷体" panose="02010609060101010101" charset="-122"/>
              </a:rPr>
              <a:t>更多考量是项目商业可行性。其中最为关键</a:t>
            </a:r>
            <a:r>
              <a:rPr lang="zh-CN" altLang="zh-CN" sz="2000" kern="0" dirty="0" smtClean="0">
                <a:latin typeface="楷体" panose="02010609060101010101" charset="-122"/>
                <a:ea typeface="楷体" panose="02010609060101010101" charset="-122"/>
                <a:cs typeface="楷体" panose="02010609060101010101" charset="-122"/>
              </a:rPr>
              <a:t>的</a:t>
            </a:r>
            <a:r>
              <a:rPr lang="zh-CN" altLang="zh-CN" sz="2000" b="1" kern="0" dirty="0" smtClean="0">
                <a:latin typeface="楷体" panose="02010609060101010101" charset="-122"/>
                <a:ea typeface="楷体" panose="02010609060101010101" charset="-122"/>
                <a:cs typeface="楷体" panose="02010609060101010101" charset="-122"/>
              </a:rPr>
              <a:t>对</a:t>
            </a:r>
            <a:r>
              <a:rPr lang="zh-CN" altLang="zh-CN" sz="2000" b="1" kern="0" dirty="0">
                <a:latin typeface="楷体" panose="02010609060101010101" charset="-122"/>
                <a:ea typeface="楷体" panose="02010609060101010101" charset="-122"/>
                <a:cs typeface="楷体" panose="02010609060101010101" charset="-122"/>
              </a:rPr>
              <a:t>交易完成后制定的商业策略，特别是标的公司知识产权和专有技术策略、员工安置策略及业务转移计划。</a:t>
            </a:r>
            <a:endParaRPr lang="zh-CN" altLang="zh-CN" sz="2000" b="1" kern="0" dirty="0">
              <a:latin typeface="楷体" panose="02010609060101010101" charset="-122"/>
              <a:ea typeface="楷体" panose="02010609060101010101" charset="-122"/>
              <a:cs typeface="楷体" panose="02010609060101010101" charset="-122"/>
              <a:sym typeface="+mn-ea"/>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525746" y="1071279"/>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662940" y="1506309"/>
            <a:ext cx="10552430" cy="400110"/>
          </a:xfrm>
          <a:prstGeom prst="rect">
            <a:avLst/>
          </a:prstGeom>
          <a:noFill/>
          <a:ln w="9525">
            <a:noFill/>
          </a:ln>
        </p:spPr>
        <p:txBody>
          <a:bodyPr wrap="square">
            <a:spAutoFit/>
          </a:bodyPr>
          <a:lstStyle/>
          <a:p>
            <a:pPr indent="0" fontAlgn="auto">
              <a:buFont typeface="Wingdings" panose="05000000000000000000" charset="0"/>
              <a:buNone/>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（四）中国国有企业在德国并购应关注的事项</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662940" y="2008599"/>
            <a:ext cx="5602732" cy="4431030"/>
          </a:xfrm>
          <a:prstGeom prst="rect">
            <a:avLst/>
          </a:prstGeom>
          <a:noFill/>
        </p:spPr>
        <p:txBody>
          <a:bodyPr wrap="square" rtlCol="0" anchor="t">
            <a:spAutoFit/>
          </a:bodyPr>
          <a:lstStyle/>
          <a:p>
            <a:pPr marL="285750" indent="-285750" algn="l" fontAlgn="auto">
              <a:lnSpc>
                <a:spcPct val="150000"/>
              </a:lnSpc>
              <a:spcBef>
                <a:spcPts val="600"/>
              </a:spcBef>
              <a:spcAft>
                <a:spcPts val="600"/>
              </a:spcAft>
              <a:buClrTx/>
              <a:buSzTx/>
              <a:buFont typeface="Wingdings" panose="05000000000000000000" charset="0"/>
              <a:buChar char="Ø"/>
            </a:pPr>
            <a:r>
              <a:rPr lang="en-US" altLang="zh-CN" sz="2000" b="1" kern="0" dirty="0" smtClean="0">
                <a:latin typeface="微软雅黑" panose="020B0503020204020204" pitchFamily="34" charset="-122"/>
                <a:sym typeface="+mn-ea"/>
              </a:rPr>
              <a:t>3. </a:t>
            </a:r>
            <a:r>
              <a:rPr lang="zh-CN" altLang="en-US" sz="2000" b="1" kern="0" dirty="0" smtClean="0">
                <a:latin typeface="微软雅黑" panose="020B0503020204020204" pitchFamily="34" charset="-122"/>
                <a:sym typeface="+mn-ea"/>
              </a:rPr>
              <a:t>高度</a:t>
            </a:r>
            <a:r>
              <a:rPr lang="zh-CN" altLang="en-US" sz="2000" b="1" kern="0" dirty="0">
                <a:latin typeface="微软雅黑" panose="020B0503020204020204" pitchFamily="34" charset="-122"/>
                <a:sym typeface="+mn-ea"/>
              </a:rPr>
              <a:t>重视目标公司的选择</a:t>
            </a:r>
            <a:endParaRPr lang="zh-CN" altLang="en-US" sz="2000" b="1" kern="0" dirty="0">
              <a:latin typeface="微软雅黑" panose="020B0503020204020204" pitchFamily="34" charset="-122"/>
              <a:sym typeface="Arial" panose="020B0604020202020204" pitchFamily="34" charset="0"/>
            </a:endParaRPr>
          </a:p>
          <a:p>
            <a:pPr marL="742950" lvl="1" indent="-285750">
              <a:buFont typeface="Arial" panose="020B0604020202020204" pitchFamily="34" charset="0"/>
            </a:pPr>
            <a:r>
              <a:rPr lang="zh-CN" altLang="zh-CN" kern="0" dirty="0">
                <a:latin typeface="楷体" panose="02010609060101010101" charset="-122"/>
                <a:ea typeface="楷体" panose="02010609060101010101" charset="-122"/>
                <a:cs typeface="楷体" panose="02010609060101010101" charset="-122"/>
              </a:rPr>
              <a:t>抓大但不放</a:t>
            </a:r>
            <a:r>
              <a:rPr lang="zh-CN" altLang="zh-CN" kern="0" dirty="0" smtClean="0">
                <a:latin typeface="楷体" panose="02010609060101010101" charset="-122"/>
                <a:ea typeface="楷体" panose="02010609060101010101" charset="-122"/>
                <a:cs typeface="楷体" panose="02010609060101010101" charset="-122"/>
              </a:rPr>
              <a:t>小</a:t>
            </a:r>
            <a:r>
              <a:rPr lang="en-US" altLang="zh-CN" kern="0" dirty="0">
                <a:latin typeface="楷体" panose="02010609060101010101" charset="-122"/>
                <a:ea typeface="楷体" panose="02010609060101010101" charset="-122"/>
                <a:cs typeface="楷体" panose="02010609060101010101" charset="-122"/>
              </a:rPr>
              <a:t>;</a:t>
            </a:r>
            <a:endParaRPr lang="en-US" altLang="zh-CN" kern="0" dirty="0" smtClean="0">
              <a:latin typeface="楷体" panose="02010609060101010101" charset="-122"/>
              <a:ea typeface="楷体" panose="02010609060101010101" charset="-122"/>
              <a:cs typeface="楷体" panose="02010609060101010101" charset="-122"/>
            </a:endParaRPr>
          </a:p>
          <a:p>
            <a:pPr marL="742950" lvl="1" indent="-285750">
              <a:buFont typeface="Arial" panose="020B0604020202020204" pitchFamily="34" charset="0"/>
            </a:pP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目标</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公司经营是否涉及关键技术和关键基础</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设施；</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gn="l" fontAlgn="auto">
              <a:lnSpc>
                <a:spcPct val="100000"/>
              </a:lnSpc>
              <a:spcBef>
                <a:spcPts val="0"/>
              </a:spcBef>
              <a:spcAft>
                <a:spcPts val="0"/>
              </a:spcAft>
              <a:buClrTx/>
              <a:buSzTx/>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技术是否属于出口管制的</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范围；</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gn="l" fontAlgn="auto">
              <a:lnSpc>
                <a:spcPct val="100000"/>
              </a:lnSpc>
              <a:spcBef>
                <a:spcPts val="0"/>
              </a:spcBef>
              <a:spcAft>
                <a:spcPts val="0"/>
              </a:spcAft>
              <a:buClrTx/>
              <a:buSzTx/>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交易</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是否触发</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德国国家安全审查的股权比例</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规定。</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285750" indent="-285750" algn="l" fontAlgn="auto">
              <a:lnSpc>
                <a:spcPct val="150000"/>
              </a:lnSpc>
              <a:spcBef>
                <a:spcPts val="600"/>
              </a:spcBef>
              <a:spcAft>
                <a:spcPts val="600"/>
              </a:spcAft>
              <a:buClrTx/>
              <a:buSzTx/>
              <a:buFont typeface="Wingdings" panose="05000000000000000000" charset="0"/>
              <a:buChar char="Ø"/>
            </a:pPr>
            <a:r>
              <a:rPr lang="en-US" altLang="zh-CN" sz="2000" b="1" kern="0" dirty="0" smtClean="0">
                <a:latin typeface="微软雅黑" panose="020B0503020204020204" pitchFamily="34" charset="-122"/>
                <a:sym typeface="Arial" panose="020B0604020202020204" pitchFamily="34" charset="0"/>
              </a:rPr>
              <a:t>4 .</a:t>
            </a:r>
            <a:r>
              <a:rPr lang="zh-CN" altLang="en-US" sz="2000" b="1" kern="0" dirty="0" smtClean="0">
                <a:latin typeface="微软雅黑" panose="020B0503020204020204" pitchFamily="34" charset="-122"/>
                <a:sym typeface="Arial" panose="020B0604020202020204" pitchFamily="34" charset="0"/>
              </a:rPr>
              <a:t>策划</a:t>
            </a:r>
            <a:r>
              <a:rPr lang="zh-CN" altLang="en-US" sz="2000" b="1" kern="0" dirty="0">
                <a:latin typeface="微软雅黑" panose="020B0503020204020204" pitchFamily="34" charset="-122"/>
                <a:sym typeface="Arial" panose="020B0604020202020204" pitchFamily="34" charset="0"/>
              </a:rPr>
              <a:t>好国家安全审查和反垄断审查申报</a:t>
            </a:r>
            <a:endParaRPr lang="zh-CN" altLang="en-US" sz="2000" b="1" kern="0" dirty="0">
              <a:latin typeface="微软雅黑" panose="020B0503020204020204" pitchFamily="34" charset="-122"/>
              <a:sym typeface="Arial" panose="020B0604020202020204" pitchFamily="34" charset="0"/>
            </a:endParaRPr>
          </a:p>
          <a:p>
            <a:pPr marL="647700" lvl="1" indent="-285750" algn="l" fontAlgn="auto">
              <a:lnSpc>
                <a:spcPct val="150000"/>
              </a:lnSpc>
              <a:spcBef>
                <a:spcPts val="0"/>
              </a:spcBef>
              <a:spcAft>
                <a:spcPts val="0"/>
              </a:spcAft>
              <a:buClrTx/>
              <a:buSzTx/>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策划评估；</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647700" lvl="1" indent="-285750" algn="l" fontAlgn="auto">
              <a:lnSpc>
                <a:spcPct val="150000"/>
              </a:lnSpc>
              <a:spcBef>
                <a:spcPts val="0"/>
              </a:spcBef>
              <a:spcAft>
                <a:spcPts val="0"/>
              </a:spcAft>
              <a:buClrTx/>
              <a:buSzTx/>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积极申报、申请无异议证书；</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647700" lvl="1" indent="-285750" algn="l" fontAlgn="auto">
              <a:lnSpc>
                <a:spcPct val="150000"/>
              </a:lnSpc>
              <a:spcBef>
                <a:spcPts val="0"/>
              </a:spcBef>
              <a:spcAft>
                <a:spcPts val="0"/>
              </a:spcAft>
              <a:buClrTx/>
              <a:buSzTx/>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主动</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咨询，加强</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沟通，善借</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外力</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a:t>
            </a:r>
            <a:endPar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endParaRPr>
          </a:p>
          <a:p>
            <a:pPr marL="647700" lvl="1" indent="-285750" algn="l" fontAlgn="auto">
              <a:lnSpc>
                <a:spcPct val="150000"/>
              </a:lnSpc>
              <a:spcBef>
                <a:spcPts val="0"/>
              </a:spcBef>
              <a:spcAft>
                <a:spcPts val="0"/>
              </a:spcAft>
              <a:buClrTx/>
              <a:buSzTx/>
              <a:buFont typeface="Arial" panose="020B0604020202020204" pitchFamily="34" charset="0"/>
            </a:pP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调整</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交易结构，对敏感资产适当剥离；</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647700" lvl="1" indent="-285750" algn="l" fontAlgn="auto">
              <a:lnSpc>
                <a:spcPct val="150000"/>
              </a:lnSpc>
              <a:spcBef>
                <a:spcPts val="0"/>
              </a:spcBef>
              <a:spcAft>
                <a:spcPts val="0"/>
              </a:spcAft>
              <a:buClrTx/>
              <a:buSzTx/>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理性平和，保持平常心</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a:t>
            </a:r>
            <a:endParaRPr lang="zh-CN" altLang="en-US" b="1" kern="0" dirty="0">
              <a:latin typeface="微软雅黑" panose="020B0503020204020204" pitchFamily="34" charset="-122"/>
              <a:sym typeface="Arial" panose="020B0604020202020204" pitchFamily="34" charset="0"/>
            </a:endParaRPr>
          </a:p>
        </p:txBody>
      </p:sp>
      <p:sp>
        <p:nvSpPr>
          <p:cNvPr id="3" name="矩形 2"/>
          <p:cNvSpPr/>
          <p:nvPr/>
        </p:nvSpPr>
        <p:spPr>
          <a:xfrm>
            <a:off x="6666831" y="2056730"/>
            <a:ext cx="5363244" cy="3584575"/>
          </a:xfrm>
          <a:prstGeom prst="rect">
            <a:avLst/>
          </a:prstGeom>
        </p:spPr>
        <p:txBody>
          <a:bodyPr wrap="square">
            <a:spAutoFit/>
          </a:bodyPr>
          <a:lstStyle/>
          <a:p>
            <a:pPr marL="285750" indent="-285750">
              <a:lnSpc>
                <a:spcPct val="150000"/>
              </a:lnSpc>
              <a:spcBef>
                <a:spcPts val="600"/>
              </a:spcBef>
              <a:spcAft>
                <a:spcPts val="600"/>
              </a:spcAft>
              <a:buFont typeface="Wingdings" panose="05000000000000000000" charset="0"/>
              <a:buChar char="Ø"/>
            </a:pPr>
            <a:r>
              <a:rPr lang="en-US" altLang="zh-CN" sz="2000" b="1" kern="0" dirty="0" smtClean="0">
                <a:latin typeface="微软雅黑" panose="020B0503020204020204" pitchFamily="34" charset="-122"/>
                <a:sym typeface="Arial" panose="020B0604020202020204" pitchFamily="34" charset="0"/>
              </a:rPr>
              <a:t>5. </a:t>
            </a:r>
            <a:r>
              <a:rPr lang="zh-CN" altLang="en-US" sz="2000" b="1" kern="0" dirty="0" smtClean="0">
                <a:latin typeface="微软雅黑" panose="020B0503020204020204" pitchFamily="34" charset="-122"/>
                <a:sym typeface="Arial" panose="020B0604020202020204" pitchFamily="34" charset="0"/>
              </a:rPr>
              <a:t>交易</a:t>
            </a:r>
            <a:r>
              <a:rPr lang="zh-CN" altLang="en-US" sz="2000" b="1" kern="0" dirty="0">
                <a:latin typeface="微软雅黑" panose="020B0503020204020204" pitchFamily="34" charset="-122"/>
                <a:sym typeface="Arial" panose="020B0604020202020204" pitchFamily="34" charset="0"/>
              </a:rPr>
              <a:t>结构设计应关注</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pP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卖方市场</a:t>
            </a:r>
            <a:r>
              <a:rPr lang="en-US" altLang="zh-CN" kern="0" dirty="0">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 锁</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箱机制</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、并购</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保证保险 </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合约</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安排</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 </a:t>
            </a:r>
            <a:r>
              <a:rPr lang="en-US" altLang="zh-CN" kern="0" dirty="0">
                <a:latin typeface="楷体" panose="02010609060101010101" charset="-122"/>
                <a:ea typeface="楷体" panose="02010609060101010101" charset="-122"/>
                <a:cs typeface="楷体" panose="02010609060101010101" charset="-122"/>
                <a:sym typeface="Arial" panose="020B0604020202020204" pitchFamily="34" charset="0"/>
              </a:rPr>
              <a:t>SPA</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协议， 反向分手费 </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法人</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治理</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 </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两类公司，监事会、董事会的职责  </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工会</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地位</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 </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行业</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工会的影响力、监事会中</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行业              </a:t>
            </a:r>
            <a:endPar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buFont typeface="Arial" panose="020B0604020202020204" pitchFamily="34" charset="0"/>
            </a:pPr>
            <a:r>
              <a:rPr lang="en-US" altLang="zh-CN" kern="0" dirty="0">
                <a:latin typeface="楷体" panose="02010609060101010101" charset="-122"/>
                <a:ea typeface="楷体" panose="02010609060101010101" charset="-122"/>
                <a:cs typeface="楷体" panose="02010609060101010101" charset="-122"/>
                <a:sym typeface="Arial" panose="020B0604020202020204" pitchFamily="34" charset="0"/>
              </a:rPr>
              <a:t> </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         </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工会</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代表  </a:t>
            </a:r>
            <a:endPar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buFont typeface="Arial" panose="020B0604020202020204" pitchFamily="34" charset="0"/>
            </a:pP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税收</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策划</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 </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整体</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税负、各州之间的税负差异</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性 </a:t>
            </a:r>
            <a:endPar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endParaRPr>
          </a:p>
          <a:p>
            <a:pPr marL="742950" lvl="1" indent="-285750">
              <a:lnSpc>
                <a:spcPct val="150000"/>
              </a:lnSpc>
              <a:buFont typeface="Arial" panose="020B0604020202020204" pitchFamily="34" charset="0"/>
            </a:pPr>
            <a:r>
              <a:rPr lang="en-US" altLang="zh-CN" kern="0" dirty="0">
                <a:latin typeface="楷体" panose="02010609060101010101" charset="-122"/>
                <a:ea typeface="楷体" panose="02010609060101010101" charset="-122"/>
                <a:cs typeface="楷体" panose="02010609060101010101" charset="-122"/>
                <a:sym typeface="Arial" panose="020B0604020202020204" pitchFamily="34" charset="0"/>
              </a:rPr>
              <a:t> </a:t>
            </a:r>
            <a:r>
              <a:rPr lang="en-US" altLang="zh-CN" kern="0" dirty="0" smtClean="0">
                <a:latin typeface="楷体" panose="02010609060101010101" charset="-122"/>
                <a:ea typeface="楷体" panose="02010609060101010101" charset="-122"/>
                <a:cs typeface="楷体" panose="02010609060101010101" charset="-122"/>
                <a:sym typeface="Arial" panose="020B0604020202020204" pitchFamily="34" charset="0"/>
              </a:rPr>
              <a:t>          </a:t>
            </a:r>
            <a:r>
              <a:rPr lang="zh-CN" altLang="en-US" kern="0" dirty="0" smtClean="0">
                <a:latin typeface="楷体" panose="02010609060101010101" charset="-122"/>
                <a:ea typeface="楷体" panose="02010609060101010101" charset="-122"/>
                <a:cs typeface="楷体" panose="02010609060101010101" charset="-122"/>
                <a:sym typeface="Arial" panose="020B0604020202020204" pitchFamily="34" charset="0"/>
              </a:rPr>
              <a:t>和</a:t>
            </a:r>
            <a:r>
              <a:rPr lang="zh-CN" altLang="en-US" kern="0" dirty="0">
                <a:latin typeface="楷体" panose="02010609060101010101" charset="-122"/>
                <a:ea typeface="楷体" panose="02010609060101010101" charset="-122"/>
                <a:cs typeface="楷体" panose="02010609060101010101" charset="-122"/>
                <a:sym typeface="Arial" panose="020B0604020202020204" pitchFamily="34" charset="0"/>
              </a:rPr>
              <a:t>对外国直接投资的态度 </a:t>
            </a:r>
            <a:r>
              <a:rPr lang="zh-CN" altLang="en-US" sz="2000" kern="0" dirty="0">
                <a:latin typeface="楷体" panose="02010609060101010101" charset="-122"/>
                <a:ea typeface="楷体" panose="02010609060101010101" charset="-122"/>
                <a:cs typeface="楷体" panose="02010609060101010101" charset="-122"/>
                <a:sym typeface="Arial" panose="020B0604020202020204" pitchFamily="34" charset="0"/>
              </a:rPr>
              <a:t> </a:t>
            </a:r>
            <a:endParaRPr lang="zh-CN" altLang="en-US" sz="2000" kern="0" dirty="0">
              <a:latin typeface="楷体" panose="02010609060101010101" charset="-122"/>
              <a:ea typeface="楷体" panose="02010609060101010101" charset="-122"/>
              <a:cs typeface="楷体" panose="02010609060101010101" charset="-122"/>
              <a:sym typeface="Arial" panose="020B0604020202020204" pitchFamily="34" charset="0"/>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984250"/>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r>
                <a:rPr lang="zh-CN" altLang="en-US" sz="2400" b="1" dirty="0">
                  <a:solidFill>
                    <a:srgbClr val="C00000"/>
                  </a:solidFill>
                  <a:cs typeface="+mn-ea"/>
                  <a:sym typeface="+mn-lt"/>
                </a:rPr>
                <a:t>二、反垄断审查</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757521" y="1482725"/>
            <a:ext cx="10006330" cy="4862870"/>
          </a:xfrm>
          <a:prstGeom prst="rect">
            <a:avLst/>
          </a:prstGeom>
          <a:noFill/>
        </p:spPr>
        <p:txBody>
          <a:bodyPr wrap="square" rtlCol="0" anchor="t">
            <a:spAutoFit/>
          </a:bodyPr>
          <a:lstStyle/>
          <a:p>
            <a:pPr marL="285750" indent="-285750">
              <a:spcBef>
                <a:spcPts val="600"/>
              </a:spcBef>
              <a:spcAft>
                <a:spcPts val="600"/>
              </a:spcAft>
              <a:buFont typeface="Wingdings" panose="05000000000000000000" charset="0"/>
              <a:buChar char="Ø"/>
            </a:pPr>
            <a:r>
              <a:rPr lang="zh-CN" altLang="zh-CN" sz="2000" dirty="0" smtClean="0">
                <a:latin typeface="楷体" panose="02010609060101010101" charset="-122"/>
                <a:ea typeface="楷体" panose="02010609060101010101" charset="-122"/>
                <a:cs typeface="楷体" panose="02010609060101010101" charset="-122"/>
              </a:rPr>
              <a:t>全球</a:t>
            </a:r>
            <a:r>
              <a:rPr lang="zh-CN" altLang="zh-CN" sz="2000" dirty="0">
                <a:latin typeface="楷体" panose="02010609060101010101" charset="-122"/>
                <a:ea typeface="楷体" panose="02010609060101010101" charset="-122"/>
                <a:cs typeface="楷体" panose="02010609060101010101" charset="-122"/>
              </a:rPr>
              <a:t>反垄断执法呈上升趋势</a:t>
            </a:r>
            <a:r>
              <a:rPr lang="zh-CN" altLang="zh-CN" sz="2000" dirty="0" smtClean="0">
                <a:latin typeface="楷体" panose="02010609060101010101" charset="-122"/>
                <a:ea typeface="楷体" panose="02010609060101010101" charset="-122"/>
                <a:cs typeface="楷体" panose="02010609060101010101" charset="-122"/>
              </a:rPr>
              <a:t>，</a:t>
            </a:r>
            <a:r>
              <a:rPr lang="zh-CN" altLang="en-US" sz="2000" dirty="0" smtClean="0">
                <a:latin typeface="楷体" panose="02010609060101010101" charset="-122"/>
                <a:ea typeface="楷体" panose="02010609060101010101" charset="-122"/>
                <a:cs typeface="楷体" panose="02010609060101010101" charset="-122"/>
              </a:rPr>
              <a:t>反垄断</a:t>
            </a:r>
            <a:r>
              <a:rPr lang="zh-CN" altLang="zh-CN" sz="2000" dirty="0" smtClean="0">
                <a:latin typeface="楷体" panose="02010609060101010101" charset="-122"/>
                <a:ea typeface="楷体" panose="02010609060101010101" charset="-122"/>
                <a:cs typeface="楷体" panose="02010609060101010101" charset="-122"/>
              </a:rPr>
              <a:t>违法</a:t>
            </a:r>
            <a:r>
              <a:rPr lang="zh-CN" altLang="zh-CN" sz="2000" dirty="0">
                <a:latin typeface="楷体" panose="02010609060101010101" charset="-122"/>
                <a:ea typeface="楷体" panose="02010609060101010101" charset="-122"/>
                <a:cs typeface="楷体" panose="02010609060101010101" charset="-122"/>
              </a:rPr>
              <a:t>成本巨大</a:t>
            </a:r>
            <a:r>
              <a:rPr lang="zh-CN" altLang="zh-CN" sz="2000" dirty="0" smtClean="0">
                <a:latin typeface="楷体" panose="02010609060101010101" charset="-122"/>
                <a:ea typeface="楷体" panose="02010609060101010101" charset="-122"/>
                <a:cs typeface="楷体" panose="02010609060101010101" charset="-122"/>
              </a:rPr>
              <a:t>，</a:t>
            </a:r>
            <a:r>
              <a:rPr lang="zh-CN" altLang="en-US" sz="2000" dirty="0" smtClean="0">
                <a:latin typeface="楷体" panose="02010609060101010101" charset="-122"/>
                <a:ea typeface="楷体" panose="02010609060101010101" charset="-122"/>
                <a:cs typeface="楷体" panose="02010609060101010101" charset="-122"/>
              </a:rPr>
              <a:t>可能高达</a:t>
            </a:r>
            <a:r>
              <a:rPr lang="zh-CN" altLang="zh-CN" sz="2000" dirty="0" smtClean="0">
                <a:latin typeface="楷体" panose="02010609060101010101" charset="-122"/>
                <a:ea typeface="楷体" panose="02010609060101010101" charset="-122"/>
                <a:cs typeface="楷体" panose="02010609060101010101" charset="-122"/>
              </a:rPr>
              <a:t>数十亿</a:t>
            </a:r>
            <a:r>
              <a:rPr lang="zh-CN" altLang="zh-CN" sz="2000" dirty="0">
                <a:latin typeface="楷体" panose="02010609060101010101" charset="-122"/>
                <a:ea typeface="楷体" panose="02010609060101010101" charset="-122"/>
                <a:cs typeface="楷体" panose="02010609060101010101" charset="-122"/>
              </a:rPr>
              <a:t>的</a:t>
            </a:r>
            <a:r>
              <a:rPr lang="zh-CN" altLang="zh-CN" sz="2000" dirty="0" smtClean="0">
                <a:latin typeface="楷体" panose="02010609060101010101" charset="-122"/>
                <a:ea typeface="楷体" panose="02010609060101010101" charset="-122"/>
                <a:cs typeface="楷体" panose="02010609060101010101" charset="-122"/>
              </a:rPr>
              <a:t>罚款</a:t>
            </a:r>
            <a:r>
              <a:rPr lang="zh-CN" altLang="en-US" sz="2000" dirty="0" smtClean="0">
                <a:latin typeface="楷体" panose="02010609060101010101" charset="-122"/>
                <a:ea typeface="楷体" panose="02010609060101010101" charset="-122"/>
                <a:cs typeface="楷体" panose="02010609060101010101" charset="-122"/>
              </a:rPr>
              <a:t>，</a:t>
            </a:r>
            <a:r>
              <a:rPr lang="zh-CN" altLang="zh-CN" sz="2000" dirty="0" smtClean="0">
                <a:latin typeface="楷体" panose="02010609060101010101" charset="-122"/>
                <a:ea typeface="楷体" panose="02010609060101010101" charset="-122"/>
                <a:cs typeface="楷体" panose="02010609060101010101" charset="-122"/>
              </a:rPr>
              <a:t>会</a:t>
            </a:r>
            <a:r>
              <a:rPr lang="zh-CN" altLang="zh-CN" sz="2000" dirty="0">
                <a:latin typeface="楷体" panose="02010609060101010101" charset="-122"/>
                <a:ea typeface="楷体" panose="02010609060101010101" charset="-122"/>
                <a:cs typeface="楷体" panose="02010609060101010101" charset="-122"/>
              </a:rPr>
              <a:t>成为企业不能承受之</a:t>
            </a:r>
            <a:r>
              <a:rPr lang="zh-CN" altLang="zh-CN" sz="2000" dirty="0" smtClean="0">
                <a:latin typeface="楷体" panose="02010609060101010101" charset="-122"/>
                <a:ea typeface="楷体" panose="02010609060101010101" charset="-122"/>
                <a:cs typeface="楷体" panose="02010609060101010101" charset="-122"/>
              </a:rPr>
              <a:t>重</a:t>
            </a:r>
            <a:r>
              <a:rPr lang="zh-CN" altLang="en-US" sz="2000" dirty="0" smtClean="0">
                <a:latin typeface="楷体" panose="02010609060101010101" charset="-122"/>
                <a:ea typeface="楷体" panose="02010609060101010101" charset="-122"/>
                <a:cs typeface="楷体" panose="02010609060101010101" charset="-122"/>
              </a:rPr>
              <a:t>。</a:t>
            </a:r>
            <a:endParaRPr lang="en-US" altLang="zh-CN" sz="2000" dirty="0">
              <a:latin typeface="楷体" panose="02010609060101010101" charset="-122"/>
              <a:ea typeface="楷体" panose="02010609060101010101" charset="-122"/>
              <a:cs typeface="楷体" panose="02010609060101010101" charset="-122"/>
            </a:endParaRPr>
          </a:p>
          <a:p>
            <a:pPr marL="285750" indent="-285750">
              <a:spcBef>
                <a:spcPts val="600"/>
              </a:spcBef>
              <a:spcAft>
                <a:spcPts val="600"/>
              </a:spcAft>
              <a:buFont typeface="Wingdings" panose="05000000000000000000" charset="0"/>
              <a:buChar char="Ø"/>
            </a:pPr>
            <a:r>
              <a:rPr lang="zh-CN" altLang="zh-CN" sz="2000" dirty="0" smtClean="0">
                <a:latin typeface="楷体" panose="02010609060101010101" charset="-122"/>
                <a:ea typeface="楷体" panose="02010609060101010101" charset="-122"/>
                <a:cs typeface="楷体" panose="02010609060101010101" charset="-122"/>
              </a:rPr>
              <a:t>重要</a:t>
            </a:r>
            <a:r>
              <a:rPr lang="zh-CN" altLang="zh-CN" sz="2000" dirty="0">
                <a:latin typeface="楷体" panose="02010609060101010101" charset="-122"/>
                <a:ea typeface="楷体" panose="02010609060101010101" charset="-122"/>
                <a:cs typeface="楷体" panose="02010609060101010101" charset="-122"/>
              </a:rPr>
              <a:t>的反垄断法域包括欧盟、美国和中国</a:t>
            </a:r>
            <a:r>
              <a:rPr lang="zh-CN" altLang="en-US" sz="2000" dirty="0" smtClean="0">
                <a:latin typeface="楷体" panose="02010609060101010101" charset="-122"/>
                <a:ea typeface="楷体" panose="02010609060101010101" charset="-122"/>
                <a:cs typeface="楷体" panose="02010609060101010101" charset="-122"/>
              </a:rPr>
              <a:t>。</a:t>
            </a:r>
            <a:endParaRPr lang="zh-CN" altLang="zh-CN" sz="2000" dirty="0">
              <a:latin typeface="楷体" panose="02010609060101010101" charset="-122"/>
              <a:ea typeface="楷体" panose="02010609060101010101" charset="-122"/>
              <a:cs typeface="楷体" panose="02010609060101010101" charset="-122"/>
            </a:endParaRPr>
          </a:p>
          <a:p>
            <a:pPr marL="285750" indent="-285750">
              <a:spcBef>
                <a:spcPts val="600"/>
              </a:spcBef>
              <a:spcAft>
                <a:spcPts val="600"/>
              </a:spcAft>
              <a:buFont typeface="Wingdings" panose="05000000000000000000" charset="0"/>
              <a:buChar char="Ø"/>
            </a:pPr>
            <a:r>
              <a:rPr lang="zh-CN" altLang="zh-CN" sz="2000" dirty="0" smtClean="0">
                <a:latin typeface="楷体" panose="02010609060101010101" charset="-122"/>
                <a:ea typeface="楷体" panose="02010609060101010101" charset="-122"/>
                <a:cs typeface="楷体" panose="02010609060101010101" charset="-122"/>
              </a:rPr>
              <a:t>中国</a:t>
            </a:r>
            <a:r>
              <a:rPr lang="zh-CN" altLang="zh-CN" sz="2000" dirty="0">
                <a:latin typeface="楷体" panose="02010609060101010101" charset="-122"/>
                <a:ea typeface="楷体" panose="02010609060101010101" charset="-122"/>
                <a:cs typeface="楷体" panose="02010609060101010101" charset="-122"/>
              </a:rPr>
              <a:t>公司在德国的并购处于欧盟</a:t>
            </a:r>
            <a:r>
              <a:rPr lang="zh-CN" altLang="zh-CN" sz="2000" dirty="0" smtClean="0">
                <a:latin typeface="楷体" panose="02010609060101010101" charset="-122"/>
                <a:ea typeface="楷体" panose="02010609060101010101" charset="-122"/>
                <a:cs typeface="楷体" panose="02010609060101010101" charset="-122"/>
              </a:rPr>
              <a:t>首位</a:t>
            </a:r>
            <a:r>
              <a:rPr lang="zh-CN" altLang="en-US" sz="2000" dirty="0" smtClean="0">
                <a:latin typeface="楷体" panose="02010609060101010101" charset="-122"/>
                <a:ea typeface="楷体" panose="02010609060101010101" charset="-122"/>
                <a:cs typeface="楷体" panose="02010609060101010101" charset="-122"/>
              </a:rPr>
              <a:t>，欧盟</a:t>
            </a:r>
            <a:r>
              <a:rPr lang="zh-CN" altLang="zh-CN" sz="2000" dirty="0" smtClean="0">
                <a:latin typeface="楷体" panose="02010609060101010101" charset="-122"/>
                <a:ea typeface="楷体" panose="02010609060101010101" charset="-122"/>
                <a:cs typeface="楷体" panose="02010609060101010101" charset="-122"/>
              </a:rPr>
              <a:t>反</a:t>
            </a:r>
            <a:r>
              <a:rPr lang="zh-CN" altLang="zh-CN" sz="2000" dirty="0">
                <a:latin typeface="楷体" panose="02010609060101010101" charset="-122"/>
                <a:ea typeface="楷体" panose="02010609060101010101" charset="-122"/>
                <a:cs typeface="楷体" panose="02010609060101010101" charset="-122"/>
              </a:rPr>
              <a:t>垄断</a:t>
            </a:r>
            <a:r>
              <a:rPr lang="zh-CN" altLang="zh-CN" sz="2000" dirty="0" smtClean="0">
                <a:latin typeface="楷体" panose="02010609060101010101" charset="-122"/>
                <a:ea typeface="楷体" panose="02010609060101010101" charset="-122"/>
                <a:cs typeface="楷体" panose="02010609060101010101" charset="-122"/>
              </a:rPr>
              <a:t>并不</a:t>
            </a:r>
            <a:r>
              <a:rPr lang="zh-CN" altLang="en-US" sz="2000" dirty="0">
                <a:latin typeface="楷体" panose="02010609060101010101" charset="-122"/>
                <a:ea typeface="楷体" panose="02010609060101010101" charset="-122"/>
                <a:cs typeface="楷体" panose="02010609060101010101" charset="-122"/>
              </a:rPr>
              <a:t>仅仅</a:t>
            </a:r>
            <a:r>
              <a:rPr lang="zh-CN" altLang="zh-CN" sz="2000" dirty="0" smtClean="0">
                <a:latin typeface="楷体" panose="02010609060101010101" charset="-122"/>
                <a:ea typeface="楷体" panose="02010609060101010101" charset="-122"/>
                <a:cs typeface="楷体" panose="02010609060101010101" charset="-122"/>
              </a:rPr>
              <a:t>针对</a:t>
            </a:r>
            <a:r>
              <a:rPr lang="zh-CN" altLang="zh-CN" sz="2000" dirty="0">
                <a:latin typeface="楷体" panose="02010609060101010101" charset="-122"/>
                <a:ea typeface="楷体" panose="02010609060101010101" charset="-122"/>
                <a:cs typeface="楷体" panose="02010609060101010101" charset="-122"/>
              </a:rPr>
              <a:t>中国</a:t>
            </a:r>
            <a:r>
              <a:rPr lang="zh-CN" altLang="zh-CN" sz="2000" dirty="0" smtClean="0">
                <a:latin typeface="楷体" panose="02010609060101010101" charset="-122"/>
                <a:ea typeface="楷体" panose="02010609060101010101" charset="-122"/>
                <a:cs typeface="楷体" panose="02010609060101010101" charset="-122"/>
              </a:rPr>
              <a:t>，</a:t>
            </a:r>
            <a:r>
              <a:rPr lang="zh-CN" altLang="en-US" sz="2000" dirty="0" smtClean="0">
                <a:latin typeface="楷体" panose="02010609060101010101" charset="-122"/>
                <a:ea typeface="楷体" panose="02010609060101010101" charset="-122"/>
                <a:cs typeface="楷体" panose="02010609060101010101" charset="-122"/>
              </a:rPr>
              <a:t>但</a:t>
            </a:r>
            <a:r>
              <a:rPr lang="zh-CN" altLang="zh-CN" sz="2000" dirty="0" smtClean="0">
                <a:latin typeface="楷体" panose="02010609060101010101" charset="-122"/>
                <a:ea typeface="楷体" panose="02010609060101010101" charset="-122"/>
                <a:cs typeface="楷体" panose="02010609060101010101" charset="-122"/>
              </a:rPr>
              <a:t>中国</a:t>
            </a:r>
            <a:r>
              <a:rPr lang="zh-CN" altLang="zh-CN" sz="2000" dirty="0">
                <a:latin typeface="楷体" panose="02010609060101010101" charset="-122"/>
                <a:ea typeface="楷体" panose="02010609060101010101" charset="-122"/>
                <a:cs typeface="楷体" panose="02010609060101010101" charset="-122"/>
              </a:rPr>
              <a:t>公司面临更严格的交易</a:t>
            </a:r>
            <a:r>
              <a:rPr lang="zh-CN" altLang="zh-CN" sz="2000" dirty="0" smtClean="0">
                <a:latin typeface="楷体" panose="02010609060101010101" charset="-122"/>
                <a:ea typeface="楷体" panose="02010609060101010101" charset="-122"/>
                <a:cs typeface="楷体" panose="02010609060101010101" charset="-122"/>
              </a:rPr>
              <a:t>审查</a:t>
            </a:r>
            <a:r>
              <a:rPr lang="zh-CN" altLang="en-US" sz="2000" dirty="0" smtClean="0">
                <a:latin typeface="楷体" panose="02010609060101010101" charset="-122"/>
                <a:ea typeface="楷体" panose="02010609060101010101" charset="-122"/>
                <a:cs typeface="楷体" panose="02010609060101010101" charset="-122"/>
              </a:rPr>
              <a:t>。</a:t>
            </a:r>
            <a:endParaRPr lang="zh-CN" altLang="zh-CN" sz="2000" dirty="0">
              <a:latin typeface="楷体" panose="02010609060101010101" charset="-122"/>
              <a:ea typeface="楷体" panose="02010609060101010101" charset="-122"/>
              <a:cs typeface="楷体" panose="02010609060101010101" charset="-122"/>
            </a:endParaRPr>
          </a:p>
          <a:p>
            <a:pPr marL="285750" indent="-285750">
              <a:spcBef>
                <a:spcPts val="600"/>
              </a:spcBef>
              <a:spcAft>
                <a:spcPts val="600"/>
              </a:spcAft>
              <a:buFont typeface="Wingdings" panose="05000000000000000000" charset="0"/>
              <a:buChar char="Ø"/>
            </a:pPr>
            <a:r>
              <a:rPr lang="en-US" altLang="zh-CN" sz="2000" dirty="0" smtClean="0">
                <a:latin typeface="楷体" panose="02010609060101010101" charset="-122"/>
                <a:ea typeface="楷体" panose="02010609060101010101" charset="-122"/>
                <a:cs typeface="楷体" panose="02010609060101010101" charset="-122"/>
              </a:rPr>
              <a:t> </a:t>
            </a:r>
            <a:r>
              <a:rPr lang="zh-CN" altLang="zh-CN" sz="2000" dirty="0" smtClean="0">
                <a:latin typeface="楷体" panose="02010609060101010101" charset="-122"/>
                <a:ea typeface="楷体" panose="02010609060101010101" charset="-122"/>
                <a:cs typeface="楷体" panose="02010609060101010101" charset="-122"/>
              </a:rPr>
              <a:t>欧盟委员会</a:t>
            </a:r>
            <a:r>
              <a:rPr lang="zh-CN" altLang="zh-CN" sz="2000" dirty="0">
                <a:latin typeface="楷体" panose="02010609060101010101" charset="-122"/>
                <a:ea typeface="楷体" panose="02010609060101010101" charset="-122"/>
                <a:cs typeface="楷体" panose="02010609060101010101" charset="-122"/>
              </a:rPr>
              <a:t>倾向于将中国所有国企（或至少由同一个国资委控制的所有国企）视为组成一个单一的企业集团</a:t>
            </a:r>
            <a:r>
              <a:rPr lang="en-US" altLang="zh-CN" sz="2000" dirty="0">
                <a:latin typeface="楷体" panose="02010609060101010101" charset="-122"/>
                <a:ea typeface="楷体" panose="02010609060101010101" charset="-122"/>
                <a:cs typeface="楷体" panose="02010609060101010101" charset="-122"/>
              </a:rPr>
              <a:t>,</a:t>
            </a:r>
            <a:r>
              <a:rPr lang="zh-CN" altLang="zh-CN" sz="2000" dirty="0">
                <a:latin typeface="楷体" panose="02010609060101010101" charset="-122"/>
                <a:ea typeface="楷体" panose="02010609060101010101" charset="-122"/>
                <a:cs typeface="楷体" panose="02010609060101010101" charset="-122"/>
              </a:rPr>
              <a:t>但如果该国企拥有“独立决策权”，则不会被视为由国资委“控制”。如果中国国企被视为一个“集团”，将导致在确定作为买方的国企的营业额是否超过了触发合并申报义务的门槛时，需将整个</a:t>
            </a:r>
            <a:r>
              <a:rPr lang="en-US" altLang="zh-CN" sz="2000" dirty="0">
                <a:latin typeface="楷体" panose="02010609060101010101" charset="-122"/>
                <a:ea typeface="楷体" panose="02010609060101010101" charset="-122"/>
                <a:cs typeface="楷体" panose="02010609060101010101" charset="-122"/>
              </a:rPr>
              <a:t>“</a:t>
            </a:r>
            <a:r>
              <a:rPr lang="zh-CN" altLang="zh-CN" sz="2000" dirty="0">
                <a:latin typeface="楷体" panose="02010609060101010101" charset="-122"/>
                <a:ea typeface="楷体" panose="02010609060101010101" charset="-122"/>
                <a:cs typeface="楷体" panose="02010609060101010101" charset="-122"/>
              </a:rPr>
              <a:t>集团</a:t>
            </a:r>
            <a:r>
              <a:rPr lang="en-US" altLang="zh-CN" sz="2000" dirty="0">
                <a:latin typeface="楷体" panose="02010609060101010101" charset="-122"/>
                <a:ea typeface="楷体" panose="02010609060101010101" charset="-122"/>
                <a:cs typeface="楷体" panose="02010609060101010101" charset="-122"/>
              </a:rPr>
              <a:t>”</a:t>
            </a:r>
            <a:r>
              <a:rPr lang="zh-CN" altLang="zh-CN" sz="2000" dirty="0">
                <a:latin typeface="楷体" panose="02010609060101010101" charset="-122"/>
                <a:ea typeface="楷体" panose="02010609060101010101" charset="-122"/>
                <a:cs typeface="楷体" panose="02010609060101010101" charset="-122"/>
              </a:rPr>
              <a:t>的营业额纳入</a:t>
            </a:r>
            <a:r>
              <a:rPr lang="zh-CN" altLang="zh-CN" sz="2000" dirty="0" smtClean="0">
                <a:latin typeface="楷体" panose="02010609060101010101" charset="-122"/>
                <a:ea typeface="楷体" panose="02010609060101010101" charset="-122"/>
                <a:cs typeface="楷体" panose="02010609060101010101" charset="-122"/>
              </a:rPr>
              <a:t>考虑。</a:t>
            </a:r>
            <a:endParaRPr lang="zh-CN" altLang="zh-CN" sz="2000" dirty="0">
              <a:latin typeface="楷体" panose="02010609060101010101" charset="-122"/>
              <a:ea typeface="楷体" panose="02010609060101010101" charset="-122"/>
              <a:cs typeface="楷体" panose="02010609060101010101" charset="-122"/>
            </a:endParaRPr>
          </a:p>
          <a:p>
            <a:pPr marL="285750" indent="-285750">
              <a:spcBef>
                <a:spcPts val="600"/>
              </a:spcBef>
              <a:spcAft>
                <a:spcPts val="600"/>
              </a:spcAft>
              <a:buFont typeface="Wingdings" panose="05000000000000000000" charset="0"/>
              <a:buChar char="Ø"/>
            </a:pPr>
            <a:r>
              <a:rPr lang="zh-CN" altLang="zh-CN" sz="2000" dirty="0" smtClean="0">
                <a:latin typeface="楷体" panose="02010609060101010101" charset="-122"/>
                <a:ea typeface="楷体" panose="02010609060101010101" charset="-122"/>
                <a:cs typeface="楷体" panose="02010609060101010101" charset="-122"/>
              </a:rPr>
              <a:t>在</a:t>
            </a:r>
            <a:r>
              <a:rPr lang="zh-CN" altLang="zh-CN" sz="2000" dirty="0">
                <a:latin typeface="楷体" panose="02010609060101010101" charset="-122"/>
                <a:ea typeface="楷体" panose="02010609060101010101" charset="-122"/>
                <a:cs typeface="楷体" panose="02010609060101010101" charset="-122"/>
              </a:rPr>
              <a:t>与欧盟成员国企业发生重大交易时，不仅</a:t>
            </a:r>
            <a:r>
              <a:rPr lang="zh-CN" altLang="zh-CN" sz="2000" dirty="0" smtClean="0">
                <a:latin typeface="楷体" panose="02010609060101010101" charset="-122"/>
                <a:ea typeface="楷体" panose="02010609060101010101" charset="-122"/>
                <a:cs typeface="楷体" panose="02010609060101010101" charset="-122"/>
              </a:rPr>
              <a:t>需要</a:t>
            </a:r>
            <a:r>
              <a:rPr lang="zh-CN" altLang="en-US" sz="2000" dirty="0">
                <a:latin typeface="楷体" panose="02010609060101010101" charset="-122"/>
                <a:ea typeface="楷体" panose="02010609060101010101" charset="-122"/>
                <a:cs typeface="楷体" panose="02010609060101010101" charset="-122"/>
              </a:rPr>
              <a:t>在</a:t>
            </a:r>
            <a:r>
              <a:rPr lang="zh-CN" altLang="zh-CN" sz="2000" dirty="0" smtClean="0">
                <a:latin typeface="楷体" panose="02010609060101010101" charset="-122"/>
                <a:ea typeface="楷体" panose="02010609060101010101" charset="-122"/>
                <a:cs typeface="楷体" panose="02010609060101010101" charset="-122"/>
              </a:rPr>
              <a:t>成员国</a:t>
            </a:r>
            <a:r>
              <a:rPr lang="zh-CN" altLang="zh-CN" sz="2000" dirty="0">
                <a:latin typeface="楷体" panose="02010609060101010101" charset="-122"/>
                <a:ea typeface="楷体" panose="02010609060101010101" charset="-122"/>
                <a:cs typeface="楷体" panose="02010609060101010101" charset="-122"/>
              </a:rPr>
              <a:t>进行反垄断审查，还需要提请欧盟委员会进行审查</a:t>
            </a:r>
            <a:r>
              <a:rPr lang="zh-CN" altLang="zh-CN" sz="2000" dirty="0" smtClean="0">
                <a:latin typeface="楷体" panose="02010609060101010101" charset="-122"/>
                <a:ea typeface="楷体" panose="02010609060101010101" charset="-122"/>
                <a:cs typeface="楷体" panose="02010609060101010101" charset="-122"/>
              </a:rPr>
              <a:t>。在</a:t>
            </a:r>
            <a:r>
              <a:rPr lang="zh-CN" altLang="zh-CN" sz="2000" dirty="0">
                <a:latin typeface="楷体" panose="02010609060101010101" charset="-122"/>
                <a:ea typeface="楷体" panose="02010609060101010101" charset="-122"/>
                <a:cs typeface="楷体" panose="02010609060101010101" charset="-122"/>
              </a:rPr>
              <a:t>所有欧盟国家，合并申报都是强制性的交易，且在获得许可前不得进行</a:t>
            </a:r>
            <a:r>
              <a:rPr lang="zh-CN" altLang="zh-CN" sz="2000" dirty="0" smtClean="0">
                <a:latin typeface="楷体" panose="02010609060101010101" charset="-122"/>
                <a:ea typeface="楷体" panose="02010609060101010101" charset="-122"/>
                <a:cs typeface="楷体" panose="02010609060101010101" charset="-122"/>
              </a:rPr>
              <a:t>交割。</a:t>
            </a:r>
            <a:endParaRPr lang="zh-CN" altLang="zh-CN" sz="2000" dirty="0">
              <a:latin typeface="楷体" panose="02010609060101010101" charset="-122"/>
              <a:ea typeface="楷体" panose="02010609060101010101" charset="-122"/>
              <a:cs typeface="楷体" panose="02010609060101010101" charset="-122"/>
            </a:endParaRPr>
          </a:p>
          <a:p>
            <a:pPr marL="285750" indent="-285750">
              <a:spcBef>
                <a:spcPts val="600"/>
              </a:spcBef>
              <a:spcAft>
                <a:spcPts val="600"/>
              </a:spcAft>
              <a:buFont typeface="Wingdings" panose="05000000000000000000" charset="0"/>
              <a:buChar char="Ø"/>
            </a:pPr>
            <a:r>
              <a:rPr lang="zh-CN" altLang="zh-CN" sz="2000" dirty="0" smtClean="0">
                <a:latin typeface="楷体" panose="02010609060101010101" charset="-122"/>
                <a:ea typeface="楷体" panose="02010609060101010101" charset="-122"/>
                <a:cs typeface="楷体" panose="02010609060101010101" charset="-122"/>
              </a:rPr>
              <a:t>欧盟</a:t>
            </a:r>
            <a:r>
              <a:rPr lang="zh-CN" altLang="zh-CN" sz="2000" dirty="0">
                <a:latin typeface="楷体" panose="02010609060101010101" charset="-122"/>
                <a:ea typeface="楷体" panose="02010609060101010101" charset="-122"/>
                <a:cs typeface="楷体" panose="02010609060101010101" charset="-122"/>
              </a:rPr>
              <a:t>有部分国家的国家安全审和反垄断审查合并进行，有些分开进行。</a:t>
            </a:r>
            <a:endParaRPr lang="zh-CN" altLang="zh-CN" sz="2000" dirty="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4747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5416868" cy="461665"/>
            </a:xfrm>
            <a:prstGeom prst="rect">
              <a:avLst/>
            </a:prstGeom>
            <a:noFill/>
          </p:spPr>
          <p:txBody>
            <a:bodyPr wrap="none" rtlCol="0">
              <a:spAutoFit/>
            </a:bodyPr>
            <a:lstStyle/>
            <a:p>
              <a:r>
                <a:rPr lang="zh-CN" altLang="en-US" sz="2400" b="1" dirty="0">
                  <a:solidFill>
                    <a:srgbClr val="C00000"/>
                  </a:solidFill>
                  <a:cs typeface="+mn-ea"/>
                  <a:sym typeface="+mn-lt"/>
                </a:rPr>
                <a:t>三、数据保护基本法律规定和最新趋势</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nvSpPr>
        <p:spPr>
          <a:xfrm>
            <a:off x="920115" y="1704975"/>
            <a:ext cx="10552430" cy="1538883"/>
          </a:xfrm>
          <a:prstGeom prst="rect">
            <a:avLst/>
          </a:prstGeom>
          <a:noFill/>
          <a:ln w="9525">
            <a:noFill/>
          </a:ln>
        </p:spPr>
        <p:txBody>
          <a:bodyPr wrap="square">
            <a:spAutoFit/>
          </a:bodyPr>
          <a:lstStyle/>
          <a:p>
            <a:pPr fontAlgn="auto">
              <a:lnSpc>
                <a:spcPct val="100000"/>
              </a:lnSpc>
              <a:spcBef>
                <a:spcPts val="600"/>
              </a:spcBef>
              <a:spcAft>
                <a:spcPts val="600"/>
              </a:spcAft>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（一）相关法律</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645795" lvl="1" indent="-285750" fontAlgn="auto">
              <a:lnSpc>
                <a:spcPct val="100000"/>
              </a:lnSpc>
              <a:spcBef>
                <a:spcPts val="600"/>
              </a:spcBef>
              <a:spcAft>
                <a:spcPts val="600"/>
              </a:spcAft>
              <a:buFont typeface="Arial" panose="020B0604020202020204" pitchFamily="34" charset="0"/>
              <a:buChar char="•"/>
            </a:pPr>
            <a:r>
              <a:rPr lang="en-US" altLang="zh-CN"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《通用数据保护条例》(GDPR)</a:t>
            </a:r>
            <a:endParaRPr lang="en-US" altLang="zh-CN"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645795" lvl="2" indent="-285750" fontAlgn="auto">
              <a:lnSpc>
                <a:spcPct val="100000"/>
              </a:lnSpc>
              <a:spcBef>
                <a:spcPts val="600"/>
              </a:spcBef>
              <a:spcAft>
                <a:spcPts val="600"/>
              </a:spcAft>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《欧盟数据保护条例》 (General Data Protection Regulation)于2018年5月25日生效。该条例将取代《欧盟数据保护指令》（Directive 95/46/</a:t>
            </a:r>
            <a:r>
              <a:rPr lang="zh-CN" kern="0" dirty="0" smtClean="0">
                <a:solidFill>
                  <a:schemeClr val="tx1"/>
                </a:solidFill>
                <a:latin typeface="楷体" panose="02010609060101010101" charset="-122"/>
                <a:ea typeface="楷体" panose="02010609060101010101" charset="-122"/>
              </a:rPr>
              <a:t>EC。</a:t>
            </a:r>
            <a:endParaRPr lang="zh-CN" kern="0" dirty="0">
              <a:solidFill>
                <a:schemeClr val="tx1"/>
              </a:solidFill>
              <a:latin typeface="楷体" panose="02010609060101010101" charset="-122"/>
              <a:ea typeface="楷体" panose="02010609060101010101" charset="-122"/>
            </a:endParaRPr>
          </a:p>
        </p:txBody>
      </p:sp>
      <p:sp>
        <p:nvSpPr>
          <p:cNvPr id="2" name="文本框 1"/>
          <p:cNvSpPr txBox="1"/>
          <p:nvPr/>
        </p:nvSpPr>
        <p:spPr>
          <a:xfrm>
            <a:off x="920115" y="3586480"/>
            <a:ext cx="10552430" cy="2800767"/>
          </a:xfrm>
          <a:prstGeom prst="rect">
            <a:avLst/>
          </a:prstGeom>
          <a:noFill/>
          <a:ln w="9525">
            <a:noFill/>
          </a:ln>
        </p:spPr>
        <p:txBody>
          <a:bodyPr wrap="square">
            <a:spAutoFit/>
          </a:bodyPr>
          <a:lstStyle/>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（二）主要内容和特点</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464185" lvl="1" indent="-285750" algn="l" fontAlgn="auto">
              <a:lnSpc>
                <a:spcPct val="150000"/>
              </a:lnSpc>
              <a:spcBef>
                <a:spcPts val="600"/>
              </a:spcBef>
              <a:spcAft>
                <a:spcPts val="600"/>
              </a:spcAft>
              <a:buClrTx/>
              <a:buSzTx/>
              <a:buFont typeface="Arial" panose="020B0604020202020204" pitchFamily="34" charset="0"/>
              <a:buChar char="•"/>
            </a:pPr>
            <a:r>
              <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 法律适用范围广</a:t>
            </a:r>
            <a:endPar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无论企业是否在欧盟境内，只要与欧盟企业发生业务往来，或涉及存储、处理、交换任何欧盟公民的数据，都在这一条例的管辖范围之内</a:t>
            </a:r>
            <a:r>
              <a:rPr lang="zh-CN" kern="0" dirty="0" smtClean="0">
                <a:solidFill>
                  <a:schemeClr val="tx1"/>
                </a:solidFill>
                <a:latin typeface="楷体" panose="02010609060101010101" charset="-122"/>
                <a:ea typeface="楷体" panose="02010609060101010101" charset="-122"/>
              </a:rPr>
              <a:t>。</a:t>
            </a:r>
            <a:r>
              <a:rPr lang="zh-CN" altLang="en-US" kern="0" dirty="0" smtClean="0">
                <a:solidFill>
                  <a:schemeClr val="tx1"/>
                </a:solidFill>
                <a:latin typeface="楷体" panose="02010609060101010101" charset="-122"/>
                <a:ea typeface="楷体" panose="02010609060101010101" charset="-122"/>
              </a:rPr>
              <a:t>（长臂管辖）</a:t>
            </a:r>
            <a:endParaRPr lang="zh-CN" kern="0" dirty="0">
              <a:solidFill>
                <a:schemeClr val="tx1"/>
              </a:solidFill>
              <a:latin typeface="楷体" panose="02010609060101010101" charset="-122"/>
              <a:ea typeface="楷体" panose="02010609060101010101" charset="-122"/>
            </a:endParaRPr>
          </a:p>
          <a:p>
            <a:pPr marL="464185" lvl="1" indent="-285750" algn="l" fontAlgn="auto">
              <a:lnSpc>
                <a:spcPct val="150000"/>
              </a:lnSpc>
              <a:spcBef>
                <a:spcPts val="600"/>
              </a:spcBef>
              <a:spcAft>
                <a:spcPts val="600"/>
              </a:spcAft>
              <a:buClrTx/>
              <a:buSzTx/>
              <a:buFont typeface="Arial" panose="020B0604020202020204" pitchFamily="34" charset="0"/>
              <a:buChar char="•"/>
            </a:pPr>
            <a:r>
              <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 个人信息概念宽泛</a:t>
            </a:r>
            <a:endPar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拓展了对于“个人数据”的定义，除了姓名、手机号、用户名、网络IP地址以及定位地址这些常规信息外，还包括健康数据、政治观点等敏感信息。</a:t>
            </a:r>
            <a:endParaRPr lang="zh-CN" kern="0" dirty="0">
              <a:solidFill>
                <a:schemeClr val="tx1"/>
              </a:solidFill>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4747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5416868" cy="461665"/>
            </a:xfrm>
            <a:prstGeom prst="rect">
              <a:avLst/>
            </a:prstGeom>
            <a:noFill/>
          </p:spPr>
          <p:txBody>
            <a:bodyPr wrap="none" rtlCol="0">
              <a:spAutoFit/>
            </a:bodyPr>
            <a:lstStyle/>
            <a:p>
              <a:r>
                <a:rPr lang="zh-CN" altLang="en-US" sz="2400" b="1" dirty="0">
                  <a:solidFill>
                    <a:srgbClr val="C00000"/>
                  </a:solidFill>
                  <a:cs typeface="+mn-ea"/>
                  <a:sym typeface="+mn-lt"/>
                </a:rPr>
                <a:t>三、数据保护基本法律规定和最新趋势</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889635" y="1546225"/>
            <a:ext cx="10848975" cy="5016758"/>
          </a:xfrm>
          <a:prstGeom prst="rect">
            <a:avLst/>
          </a:prstGeom>
          <a:noFill/>
          <a:ln w="9525">
            <a:noFill/>
          </a:ln>
        </p:spPr>
        <p:txBody>
          <a:bodyPr wrap="square">
            <a:spAutoFit/>
          </a:bodyPr>
          <a:lstStyle/>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（二）主要内容和特点</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464185" lvl="1" indent="-285750" algn="l" fontAlgn="auto">
              <a:lnSpc>
                <a:spcPct val="150000"/>
              </a:lnSpc>
              <a:spcBef>
                <a:spcPts val="600"/>
              </a:spcBef>
              <a:spcAft>
                <a:spcPts val="600"/>
              </a:spcAft>
              <a:buClrTx/>
              <a:buSzTx/>
              <a:buFont typeface="Arial" panose="020B0604020202020204" pitchFamily="34" charset="0"/>
              <a:buChar char="•"/>
            </a:pPr>
            <a:r>
              <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a:t>
            </a:r>
            <a:r>
              <a:rPr lang="en-US" altLang="zh-CN"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b="1" kern="0" dirty="0" err="1"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数据控制人或数据使用人法律义务重</a:t>
            </a:r>
            <a:endPar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《欧盟数据保护条例》为个人信息的收集和使用规定了合法、公平和透明原则、目的限制原则、数据最少化原则、准确性原则、存储限制原则、完整和保密原则以及责任原则</a:t>
            </a:r>
            <a:r>
              <a:rPr lang="zh-CN" kern="0" dirty="0" smtClean="0">
                <a:solidFill>
                  <a:schemeClr val="tx1"/>
                </a:solidFill>
                <a:latin typeface="楷体" panose="02010609060101010101" charset="-122"/>
                <a:ea typeface="楷体" panose="02010609060101010101" charset="-122"/>
              </a:rPr>
              <a:t>。</a:t>
            </a:r>
            <a:r>
              <a:rPr lang="zh-CN" altLang="en-US" b="1" kern="0" dirty="0" smtClean="0">
                <a:solidFill>
                  <a:schemeClr val="tx1"/>
                </a:solidFill>
                <a:latin typeface="楷体" panose="02010609060101010101" charset="-122"/>
                <a:ea typeface="楷体" panose="02010609060101010101" charset="-122"/>
              </a:rPr>
              <a:t>（七项原则）</a:t>
            </a:r>
            <a:endParaRPr lang="zh-CN" b="1" kern="0" dirty="0">
              <a:solidFill>
                <a:schemeClr val="tx1"/>
              </a:solidFill>
              <a:latin typeface="楷体" panose="02010609060101010101" charset="-122"/>
              <a:ea typeface="楷体" panose="02010609060101010101"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赋予数据主体包括获取信息权、修正错误信息权、信息移动权、遗忘权、限制信息使用权、限制程序分析权等在内的多项权利</a:t>
            </a:r>
            <a:r>
              <a:rPr lang="zh-CN" kern="0" dirty="0" smtClean="0">
                <a:solidFill>
                  <a:schemeClr val="tx1"/>
                </a:solidFill>
                <a:latin typeface="楷体" panose="02010609060101010101" charset="-122"/>
                <a:ea typeface="楷体" panose="02010609060101010101" charset="-122"/>
              </a:rPr>
              <a:t>。</a:t>
            </a:r>
            <a:r>
              <a:rPr lang="zh-CN" altLang="en-US" b="1" kern="0" dirty="0" smtClean="0">
                <a:solidFill>
                  <a:schemeClr val="tx1"/>
                </a:solidFill>
                <a:latin typeface="楷体" panose="02010609060101010101" charset="-122"/>
                <a:ea typeface="楷体" panose="02010609060101010101" charset="-122"/>
              </a:rPr>
              <a:t>（六项权利）</a:t>
            </a:r>
            <a:endParaRPr lang="en-US" altLang="zh-CN" b="1" kern="0" dirty="0" smtClean="0">
              <a:solidFill>
                <a:schemeClr val="tx1"/>
              </a:solidFill>
              <a:latin typeface="楷体" panose="02010609060101010101" charset="-122"/>
              <a:ea typeface="楷体" panose="02010609060101010101" charset="-122"/>
            </a:endParaRPr>
          </a:p>
          <a:p>
            <a:pPr marL="921385" lvl="2" indent="-285750">
              <a:buFont typeface="Arial" panose="020B0604020202020204" pitchFamily="34" charset="0"/>
              <a:buChar char="•"/>
            </a:pPr>
            <a:r>
              <a:rPr lang="zh-CN" altLang="zh-CN" kern="0" dirty="0">
                <a:latin typeface="楷体" panose="02010609060101010101" charset="-122"/>
                <a:ea typeface="楷体" panose="02010609060101010101" charset="-122"/>
              </a:rPr>
              <a:t>数据控制人或数据使用人有义务遵守各项原则并保证数据主体实现相应的权利。</a:t>
            </a:r>
            <a:endParaRPr lang="zh-CN" altLang="zh-CN" kern="0" dirty="0">
              <a:latin typeface="楷体" panose="02010609060101010101" charset="-122"/>
              <a:ea typeface="楷体" panose="02010609060101010101"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smtClean="0">
                <a:solidFill>
                  <a:schemeClr val="tx1"/>
                </a:solidFill>
                <a:latin typeface="楷体" panose="02010609060101010101" charset="-122"/>
                <a:ea typeface="楷体" panose="02010609060101010101" charset="-122"/>
              </a:rPr>
              <a:t>数据</a:t>
            </a:r>
            <a:r>
              <a:rPr lang="zh-CN" kern="0" dirty="0">
                <a:solidFill>
                  <a:schemeClr val="tx1"/>
                </a:solidFill>
                <a:latin typeface="楷体" panose="02010609060101010101" charset="-122"/>
                <a:ea typeface="楷体" panose="02010609060101010101" charset="-122"/>
              </a:rPr>
              <a:t>控制人或数据使用人还要积极采取技术措施、进行隐私影响评估、指定数据保护联络人、遵守个人信息泄露后的通知义务，从技术上和管理上降低隐私侵权风险及隐私侵权给数据主体带来的损害。</a:t>
            </a:r>
            <a:endParaRPr lang="zh-CN" kern="0" dirty="0">
              <a:solidFill>
                <a:schemeClr val="tx1"/>
              </a:solidFill>
              <a:latin typeface="楷体" panose="02010609060101010101" charset="-122"/>
              <a:ea typeface="楷体" panose="02010609060101010101" charset="-122"/>
            </a:endParaRPr>
          </a:p>
          <a:p>
            <a:pPr marL="464185" lvl="1" indent="-285750" algn="l" fontAlgn="auto">
              <a:lnSpc>
                <a:spcPct val="150000"/>
              </a:lnSpc>
              <a:spcBef>
                <a:spcPts val="600"/>
              </a:spcBef>
              <a:spcAft>
                <a:spcPts val="600"/>
              </a:spcAft>
              <a:buClrTx/>
              <a:buSzTx/>
              <a:buFont typeface="Arial" panose="020B0604020202020204" pitchFamily="34" charset="0"/>
              <a:buChar char="•"/>
            </a:pPr>
            <a:r>
              <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4. 惩罚力度大</a:t>
            </a:r>
            <a:endParaRPr lang="en-US" altLang="zh-CN"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smtClean="0">
                <a:solidFill>
                  <a:schemeClr val="tx1"/>
                </a:solidFill>
                <a:latin typeface="楷体" panose="02010609060101010101" charset="-122"/>
                <a:ea typeface="楷体" panose="02010609060101010101" charset="-122"/>
              </a:rPr>
              <a:t>理论上</a:t>
            </a:r>
            <a:r>
              <a:rPr lang="zh-CN" kern="0" dirty="0">
                <a:solidFill>
                  <a:schemeClr val="tx1"/>
                </a:solidFill>
                <a:latin typeface="楷体" panose="02010609060101010101" charset="-122"/>
                <a:ea typeface="楷体" panose="02010609060101010101" charset="-122"/>
              </a:rPr>
              <a:t>，违规企业最高可能受到2000万欧元或全球营业收入4％的罚款，以较高者为准</a:t>
            </a:r>
            <a:r>
              <a:rPr lang="zh-CN" kern="0" dirty="0" smtClean="0">
                <a:solidFill>
                  <a:schemeClr val="tx1"/>
                </a:solidFill>
                <a:latin typeface="楷体" panose="02010609060101010101" charset="-122"/>
                <a:ea typeface="楷体" panose="02010609060101010101" charset="-122"/>
              </a:rPr>
              <a:t>。</a:t>
            </a:r>
            <a:endParaRPr lang="zh-CN" kern="0" dirty="0">
              <a:solidFill>
                <a:schemeClr val="tx1"/>
              </a:solidFill>
              <a:latin typeface="楷体" panose="02010609060101010101" charset="-122"/>
              <a:ea typeface="楷体" panose="02010609060101010101" charset="-122"/>
            </a:endParaRPr>
          </a:p>
          <a:p>
            <a:pPr marL="921385" lvl="2" indent="-285750" algn="l" fontAlgn="auto">
              <a:lnSpc>
                <a:spcPct val="10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除监管机构外，数据主体还可寻求司法救济并有权获得赔偿</a:t>
            </a:r>
            <a:r>
              <a:rPr lang="zh-CN" kern="0" dirty="0" smtClean="0">
                <a:solidFill>
                  <a:schemeClr val="tx1"/>
                </a:solidFill>
                <a:latin typeface="楷体" panose="02010609060101010101" charset="-122"/>
                <a:ea typeface="楷体" panose="02010609060101010101" charset="-122"/>
              </a:rPr>
              <a:t>。</a:t>
            </a:r>
            <a:endParaRPr lang="en-US" altLang="zh-CN" b="1" kern="0" dirty="0" smtClean="0">
              <a:latin typeface="楷体" panose="02010609060101010101" charset="-122"/>
              <a:ea typeface="楷体" panose="02010609060101010101" charset="-122"/>
            </a:endParaRPr>
          </a:p>
          <a:p>
            <a:pPr marL="635635" lvl="2" algn="l" fontAlgn="auto">
              <a:lnSpc>
                <a:spcPct val="100000"/>
              </a:lnSpc>
              <a:spcBef>
                <a:spcPts val="0"/>
              </a:spcBef>
              <a:spcAft>
                <a:spcPts val="0"/>
              </a:spcAft>
              <a:buClrTx/>
              <a:buSzTx/>
            </a:pPr>
            <a:endParaRPr lang="zh-CN" b="1" kern="0" dirty="0" smtClean="0">
              <a:solidFill>
                <a:srgbClr val="C00000"/>
              </a:solidFill>
              <a:latin typeface="楷体" panose="02010609060101010101" charset="-122"/>
              <a:ea typeface="楷体" panose="02010609060101010101" charset="-122"/>
            </a:endParaRPr>
          </a:p>
          <a:p>
            <a:pPr marL="635635" lvl="2" algn="l" fontAlgn="auto">
              <a:lnSpc>
                <a:spcPct val="100000"/>
              </a:lnSpc>
              <a:spcBef>
                <a:spcPts val="0"/>
              </a:spcBef>
              <a:spcAft>
                <a:spcPts val="0"/>
              </a:spcAft>
              <a:buClrTx/>
              <a:buSzTx/>
            </a:pPr>
            <a:r>
              <a:rPr lang="zh-CN" b="1" kern="0" dirty="0" smtClean="0">
                <a:solidFill>
                  <a:srgbClr val="C00000"/>
                </a:solidFill>
                <a:latin typeface="楷体" panose="02010609060101010101" charset="-122"/>
                <a:ea typeface="楷体" panose="02010609060101010101" charset="-122"/>
              </a:rPr>
              <a:t>管</a:t>
            </a:r>
            <a:r>
              <a:rPr lang="zh-CN" b="1" kern="0" dirty="0">
                <a:solidFill>
                  <a:srgbClr val="C00000"/>
                </a:solidFill>
                <a:latin typeface="楷体" panose="02010609060101010101" charset="-122"/>
                <a:ea typeface="楷体" panose="02010609060101010101" charset="-122"/>
              </a:rPr>
              <a:t>得宽、罚得狠，所以欧盟《通用数据保护条例》也被称为“最严”数据保护条例。</a:t>
            </a:r>
            <a:endParaRPr lang="zh-CN" altLang="zh-CN" b="1" kern="0" dirty="0">
              <a:solidFill>
                <a:srgbClr val="C00000"/>
              </a:solidFill>
              <a:latin typeface="楷体" panose="02010609060101010101" charset="-122"/>
              <a:ea typeface="楷体" panose="02010609060101010101"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906668"/>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5416868" cy="461665"/>
            </a:xfrm>
            <a:prstGeom prst="rect">
              <a:avLst/>
            </a:prstGeom>
            <a:noFill/>
          </p:spPr>
          <p:txBody>
            <a:bodyPr wrap="none" rtlCol="0">
              <a:spAutoFit/>
            </a:bodyPr>
            <a:lstStyle/>
            <a:p>
              <a:r>
                <a:rPr lang="zh-CN" altLang="en-US" sz="2400" b="1" dirty="0">
                  <a:solidFill>
                    <a:srgbClr val="C00000"/>
                  </a:solidFill>
                  <a:cs typeface="+mn-ea"/>
                  <a:sym typeface="+mn-lt"/>
                </a:rPr>
                <a:t>三、数据保护基本法律规定和最新趋势</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678146" y="1511188"/>
            <a:ext cx="11063004" cy="4862870"/>
          </a:xfrm>
          <a:prstGeom prst="rect">
            <a:avLst/>
          </a:prstGeom>
          <a:noFill/>
          <a:ln w="9525">
            <a:noFill/>
          </a:ln>
        </p:spPr>
        <p:txBody>
          <a:bodyPr wrap="square">
            <a:spAutoFit/>
          </a:bodyPr>
          <a:lstStyle/>
          <a:p>
            <a:pPr algn="just" fontAlgn="auto">
              <a:spcBef>
                <a:spcPts val="600"/>
              </a:spcBef>
              <a:spcAft>
                <a:spcPts val="600"/>
              </a:spcAft>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（三）对中国企业的影响</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464185" lvl="1" indent="-285750" algn="just">
              <a:spcBef>
                <a:spcPts val="600"/>
              </a:spcBef>
              <a:spcAft>
                <a:spcPts val="600"/>
              </a:spcAft>
              <a:buFont typeface="Arial" panose="020B0604020202020204" pitchFamily="34" charset="0"/>
              <a:buChar char="•"/>
            </a:pPr>
            <a:r>
              <a:rPr lang="en-US" altLang="zh-CN" sz="2000" kern="0" dirty="0">
                <a:latin typeface="楷体" panose="02010609060101010101" charset="-122"/>
                <a:ea typeface="楷体" panose="02010609060101010101" charset="-122"/>
                <a:cs typeface="楷体" panose="02010609060101010101" charset="-122"/>
              </a:rPr>
              <a:t>中国企业应及时审视现有商业操作，确定其是否落入《欧盟数据保护条例》的法律适用范围以及所处理的数据是否构成条例所界定的个人信息。</a:t>
            </a:r>
            <a:endParaRPr lang="en-US" altLang="zh-CN" sz="2000" kern="0" dirty="0">
              <a:latin typeface="楷体" panose="02010609060101010101" charset="-122"/>
              <a:ea typeface="楷体" panose="02010609060101010101" charset="-122"/>
              <a:cs typeface="楷体" panose="02010609060101010101" charset="-122"/>
            </a:endParaRPr>
          </a:p>
          <a:p>
            <a:pPr marL="464185" lvl="1" indent="-285750" algn="just" fontAlgn="auto">
              <a:spcBef>
                <a:spcPts val="600"/>
              </a:spcBef>
              <a:spcAft>
                <a:spcPts val="600"/>
              </a:spcAft>
              <a:buClrTx/>
              <a:buSzTx/>
              <a:buFont typeface="Arial" panose="020B0604020202020204" pitchFamily="34" charset="0"/>
              <a:buChar char="•"/>
            </a:pPr>
            <a:r>
              <a:rPr lang="en-US" altLang="zh-CN" sz="2000" kern="0" dirty="0" err="1" smtClean="0">
                <a:solidFill>
                  <a:schemeClr val="tx1"/>
                </a:solidFill>
                <a:latin typeface="楷体" panose="02010609060101010101" charset="-122"/>
                <a:ea typeface="楷体" panose="02010609060101010101" charset="-122"/>
                <a:cs typeface="楷体" panose="02010609060101010101" charset="-122"/>
              </a:rPr>
              <a:t>在欧子企业和在欧的业务</a:t>
            </a:r>
            <a:r>
              <a:rPr lang="en-US" altLang="zh-CN" sz="2000" kern="0" dirty="0" err="1">
                <a:solidFill>
                  <a:schemeClr val="tx1"/>
                </a:solidFill>
                <a:latin typeface="楷体" panose="02010609060101010101" charset="-122"/>
                <a:ea typeface="楷体" panose="02010609060101010101" charset="-122"/>
                <a:cs typeface="楷体" panose="02010609060101010101" charset="-122"/>
              </a:rPr>
              <a:t>，要遵守新规</a:t>
            </a:r>
            <a:r>
              <a:rPr lang="en-US" altLang="zh-CN" sz="2000" kern="0" dirty="0">
                <a:solidFill>
                  <a:schemeClr val="tx1"/>
                </a:solidFill>
                <a:latin typeface="楷体" panose="02010609060101010101" charset="-122"/>
                <a:ea typeface="楷体" panose="02010609060101010101" charset="-122"/>
                <a:cs typeface="楷体" panose="02010609060101010101" charset="-122"/>
              </a:rPr>
              <a:t>。</a:t>
            </a:r>
            <a:endParaRPr lang="en-US" altLang="zh-CN" sz="2000" kern="0" dirty="0">
              <a:solidFill>
                <a:schemeClr val="tx1"/>
              </a:solidFill>
              <a:latin typeface="楷体" panose="02010609060101010101" charset="-122"/>
              <a:ea typeface="楷体" panose="02010609060101010101" charset="-122"/>
              <a:cs typeface="楷体" panose="02010609060101010101" charset="-122"/>
            </a:endParaRPr>
          </a:p>
          <a:p>
            <a:pPr marL="464185" lvl="1" indent="-285750" algn="just" fontAlgn="auto">
              <a:spcBef>
                <a:spcPts val="600"/>
              </a:spcBef>
              <a:spcAft>
                <a:spcPts val="600"/>
              </a:spcAft>
              <a:buClrTx/>
              <a:buSzTx/>
              <a:buFont typeface="Arial" panose="020B0604020202020204" pitchFamily="34" charset="0"/>
              <a:buChar char="•"/>
            </a:pPr>
            <a:r>
              <a:rPr lang="en-US" altLang="zh-CN" sz="2000" kern="0" dirty="0" err="1" smtClean="0">
                <a:solidFill>
                  <a:schemeClr val="tx1"/>
                </a:solidFill>
                <a:latin typeface="楷体" panose="02010609060101010101" charset="-122"/>
                <a:ea typeface="楷体" panose="02010609060101010101" charset="-122"/>
                <a:cs typeface="楷体" panose="02010609060101010101" charset="-122"/>
              </a:rPr>
              <a:t>在欧盟</a:t>
            </a:r>
            <a:r>
              <a:rPr lang="zh-CN" altLang="en-US" sz="2000" kern="0" dirty="0" smtClean="0">
                <a:solidFill>
                  <a:schemeClr val="tx1"/>
                </a:solidFill>
                <a:latin typeface="楷体" panose="02010609060101010101" charset="-122"/>
                <a:ea typeface="楷体" panose="02010609060101010101" charset="-122"/>
                <a:cs typeface="楷体" panose="02010609060101010101" charset="-122"/>
              </a:rPr>
              <a:t>没有</a:t>
            </a:r>
            <a:r>
              <a:rPr lang="en-US" altLang="zh-CN" sz="2000" kern="0" dirty="0" smtClean="0">
                <a:solidFill>
                  <a:schemeClr val="tx1"/>
                </a:solidFill>
                <a:latin typeface="楷体" panose="02010609060101010101" charset="-122"/>
                <a:ea typeface="楷体" panose="02010609060101010101" charset="-122"/>
                <a:cs typeface="楷体" panose="02010609060101010101" charset="-122"/>
              </a:rPr>
              <a:t>任何分支机构</a:t>
            </a:r>
            <a:r>
              <a:rPr lang="en-US" altLang="zh-CN" sz="2000" kern="0" dirty="0">
                <a:solidFill>
                  <a:schemeClr val="tx1"/>
                </a:solidFill>
                <a:latin typeface="楷体" panose="02010609060101010101" charset="-122"/>
                <a:ea typeface="楷体" panose="02010609060101010101" charset="-122"/>
                <a:cs typeface="楷体" panose="02010609060101010101" charset="-122"/>
              </a:rPr>
              <a:t>，只要涉及到使用欧盟个人数据，也应遵守新规。除了涉及存储、处理、交换欧盟公民数据的企业，与欧盟企业发生业务往来的企业也在该条例的管辖范围之内。</a:t>
            </a:r>
            <a:endParaRPr lang="en-US" altLang="zh-CN" sz="2000" kern="0" dirty="0">
              <a:solidFill>
                <a:schemeClr val="tx1"/>
              </a:solidFill>
              <a:latin typeface="楷体" panose="02010609060101010101" charset="-122"/>
              <a:ea typeface="楷体" panose="02010609060101010101" charset="-122"/>
              <a:cs typeface="楷体" panose="02010609060101010101" charset="-122"/>
            </a:endParaRPr>
          </a:p>
          <a:p>
            <a:pPr marL="464185" lvl="1" indent="-285750" algn="just">
              <a:spcBef>
                <a:spcPts val="600"/>
              </a:spcBef>
              <a:spcAft>
                <a:spcPts val="600"/>
              </a:spcAft>
              <a:buFont typeface="Arial" panose="020B0604020202020204" pitchFamily="34" charset="0"/>
              <a:buChar char="•"/>
            </a:pPr>
            <a:r>
              <a:rPr lang="en-US" altLang="zh-CN" sz="2000" kern="0" dirty="0" err="1" smtClean="0">
                <a:solidFill>
                  <a:schemeClr val="tx1"/>
                </a:solidFill>
                <a:latin typeface="楷体" panose="02010609060101010101" charset="-122"/>
                <a:ea typeface="楷体" panose="02010609060101010101" charset="-122"/>
                <a:cs typeface="楷体" panose="02010609060101010101" charset="-122"/>
              </a:rPr>
              <a:t>企业要建立数据合规官</a:t>
            </a:r>
            <a:r>
              <a:rPr lang="en-US" altLang="zh-CN" sz="2000" kern="0" dirty="0" smtClean="0">
                <a:latin typeface="楷体" panose="02010609060101010101" charset="-122"/>
                <a:ea typeface="楷体" panose="02010609060101010101" charset="-122"/>
                <a:cs typeface="楷体" panose="02010609060101010101" charset="-122"/>
              </a:rPr>
              <a:t>。</a:t>
            </a:r>
            <a:endParaRPr lang="en-US" altLang="zh-CN" sz="2000" kern="0" dirty="0" smtClean="0">
              <a:latin typeface="楷体" panose="02010609060101010101" charset="-122"/>
              <a:ea typeface="楷体" panose="02010609060101010101" charset="-122"/>
              <a:cs typeface="楷体" panose="02010609060101010101" charset="-122"/>
            </a:endParaRPr>
          </a:p>
          <a:p>
            <a:pPr marL="464185" lvl="1" indent="-285750" algn="just">
              <a:spcBef>
                <a:spcPts val="600"/>
              </a:spcBef>
              <a:spcAft>
                <a:spcPts val="600"/>
              </a:spcAft>
              <a:buFont typeface="Arial" panose="020B0604020202020204" pitchFamily="34" charset="0"/>
              <a:buChar char="•"/>
            </a:pPr>
            <a:r>
              <a:rPr lang="en-US" altLang="zh-CN" sz="2000" kern="0" dirty="0" smtClean="0">
                <a:latin typeface="楷体" panose="02010609060101010101" charset="-122"/>
                <a:ea typeface="楷体" panose="02010609060101010101" charset="-122"/>
                <a:cs typeface="楷体" panose="02010609060101010101" charset="-122"/>
              </a:rPr>
              <a:t>因为用户拥有</a:t>
            </a:r>
            <a:r>
              <a:rPr lang="en-US" altLang="zh-CN" sz="2000" kern="0" dirty="0">
                <a:latin typeface="楷体" panose="02010609060101010101" charset="-122"/>
                <a:ea typeface="楷体" panose="02010609060101010101" charset="-122"/>
                <a:cs typeface="楷体" panose="02010609060101010101" charset="-122"/>
              </a:rPr>
              <a:t>“被遗忘权”，所以即使企业被授权使用数据，许多数据的存储期也不宜过长。</a:t>
            </a:r>
            <a:r>
              <a:rPr lang="en-US" altLang="zh-CN" sz="2000" kern="0" dirty="0">
                <a:latin typeface="楷体" panose="02010609060101010101" charset="-122"/>
                <a:ea typeface="楷体" panose="02010609060101010101" charset="-122"/>
                <a:cs typeface="楷体" panose="02010609060101010101" charset="-122"/>
                <a:sym typeface="+mn-ea"/>
              </a:rPr>
              <a:t>尽量缩短</a:t>
            </a:r>
            <a:r>
              <a:rPr lang="en-US" altLang="zh-CN" sz="2000" kern="0" dirty="0">
                <a:latin typeface="楷体" panose="02010609060101010101" charset="-122"/>
                <a:ea typeface="楷体" panose="02010609060101010101" charset="-122"/>
                <a:cs typeface="楷体" panose="02010609060101010101" charset="-122"/>
              </a:rPr>
              <a:t>数据存储期，</a:t>
            </a:r>
            <a:r>
              <a:rPr lang="zh-CN" altLang="en-US" sz="2000" kern="0" dirty="0">
                <a:latin typeface="楷体" panose="02010609060101010101" charset="-122"/>
                <a:ea typeface="楷体" panose="02010609060101010101" charset="-122"/>
                <a:cs typeface="楷体" panose="02010609060101010101" charset="-122"/>
              </a:rPr>
              <a:t>及时</a:t>
            </a:r>
            <a:r>
              <a:rPr lang="en-US" altLang="zh-CN" sz="2000" kern="0" dirty="0">
                <a:latin typeface="楷体" panose="02010609060101010101" charset="-122"/>
                <a:ea typeface="楷体" panose="02010609060101010101" charset="-122"/>
                <a:cs typeface="楷体" panose="02010609060101010101" charset="-122"/>
              </a:rPr>
              <a:t>删除</a:t>
            </a:r>
            <a:r>
              <a:rPr lang="en-US" altLang="zh-CN" sz="2000" kern="0" dirty="0" smtClean="0">
                <a:latin typeface="楷体" panose="02010609060101010101" charset="-122"/>
                <a:ea typeface="楷体" panose="02010609060101010101" charset="-122"/>
                <a:cs typeface="楷体" panose="02010609060101010101" charset="-122"/>
              </a:rPr>
              <a:t>。</a:t>
            </a:r>
            <a:endParaRPr lang="en-US" altLang="zh-CN" sz="2000" kern="0" dirty="0">
              <a:solidFill>
                <a:schemeClr val="tx1"/>
              </a:solidFill>
              <a:latin typeface="楷体" panose="02010609060101010101" charset="-122"/>
              <a:ea typeface="楷体" panose="02010609060101010101" charset="-122"/>
              <a:cs typeface="楷体" panose="02010609060101010101" charset="-122"/>
            </a:endParaRPr>
          </a:p>
          <a:p>
            <a:pPr marL="464185" lvl="1" indent="-285750" algn="just" fontAlgn="auto">
              <a:spcBef>
                <a:spcPts val="600"/>
              </a:spcBef>
              <a:spcAft>
                <a:spcPts val="600"/>
              </a:spcAft>
              <a:buClrTx/>
              <a:buSzTx/>
              <a:buFont typeface="Arial" panose="020B0604020202020204" pitchFamily="34" charset="0"/>
              <a:buChar char="•"/>
            </a:pPr>
            <a:r>
              <a:rPr lang="zh-CN" altLang="en-US" sz="2000" kern="0" dirty="0" smtClean="0">
                <a:solidFill>
                  <a:schemeClr val="tx1"/>
                </a:solidFill>
                <a:latin typeface="楷体" panose="02010609060101010101" charset="-122"/>
                <a:ea typeface="楷体" panose="02010609060101010101" charset="-122"/>
                <a:cs typeface="楷体" panose="02010609060101010101" charset="-122"/>
              </a:rPr>
              <a:t>开展数据业务合作和选择供应商时，应审查合作伙伴</a:t>
            </a:r>
            <a:r>
              <a:rPr lang="en-US" altLang="zh-CN" sz="2000" kern="0" dirty="0" smtClean="0">
                <a:solidFill>
                  <a:schemeClr val="tx1"/>
                </a:solidFill>
                <a:latin typeface="楷体" panose="02010609060101010101" charset="-122"/>
                <a:ea typeface="楷体" panose="02010609060101010101" charset="-122"/>
                <a:cs typeface="楷体" panose="02010609060101010101" charset="-122"/>
              </a:rPr>
              <a:t>GDPR</a:t>
            </a:r>
            <a:r>
              <a:rPr lang="zh-CN" altLang="en-US" sz="2000" kern="0" dirty="0" smtClean="0">
                <a:solidFill>
                  <a:schemeClr val="tx1"/>
                </a:solidFill>
                <a:latin typeface="楷体" panose="02010609060101010101" charset="-122"/>
                <a:ea typeface="楷体" panose="02010609060101010101" charset="-122"/>
                <a:cs typeface="楷体" panose="02010609060101010101" charset="-122"/>
              </a:rPr>
              <a:t>合规性水平，检查确认合作伙伴提供的涉欧个人数据来源合法，要求合作伙伴保证数据使用的目的和方式获得用户的授权。</a:t>
            </a:r>
            <a:endParaRPr lang="en-US" altLang="zh-CN" sz="2000" kern="0" dirty="0">
              <a:solidFill>
                <a:schemeClr val="tx1"/>
              </a:solidFill>
              <a:latin typeface="楷体" panose="02010609060101010101" charset="-122"/>
              <a:ea typeface="楷体" panose="02010609060101010101" charset="-122"/>
              <a:cs typeface="楷体" panose="02010609060101010101" charset="-122"/>
            </a:endParaRPr>
          </a:p>
          <a:p>
            <a:pPr marL="464185" lvl="1" indent="-285750" algn="just" fontAlgn="auto">
              <a:spcBef>
                <a:spcPts val="600"/>
              </a:spcBef>
              <a:spcAft>
                <a:spcPts val="600"/>
              </a:spcAft>
              <a:buClrTx/>
              <a:buSzTx/>
              <a:buFont typeface="Arial" panose="020B0604020202020204" pitchFamily="34" charset="0"/>
              <a:buChar char="•"/>
            </a:pPr>
            <a:r>
              <a:rPr lang="zh-CN" altLang="en-US" sz="2000" kern="0" dirty="0" smtClean="0">
                <a:solidFill>
                  <a:schemeClr val="tx1"/>
                </a:solidFill>
                <a:latin typeface="楷体" panose="02010609060101010101" charset="-122"/>
                <a:ea typeface="楷体" panose="02010609060101010101" charset="-122"/>
                <a:cs typeface="楷体" panose="02010609060101010101" charset="-122"/>
              </a:rPr>
              <a:t>在</a:t>
            </a:r>
            <a:r>
              <a:rPr lang="en-US" altLang="zh-CN" sz="2000" kern="0" dirty="0" err="1" smtClean="0">
                <a:solidFill>
                  <a:schemeClr val="tx1"/>
                </a:solidFill>
                <a:latin typeface="楷体" panose="02010609060101010101" charset="-122"/>
                <a:ea typeface="楷体" panose="02010609060101010101" charset="-122"/>
                <a:cs typeface="楷体" panose="02010609060101010101" charset="-122"/>
              </a:rPr>
              <a:t>对德国企业并购中要考虑数据保护</a:t>
            </a:r>
            <a:r>
              <a:rPr lang="zh-CN" altLang="en-US" sz="2000" kern="0" dirty="0" smtClean="0">
                <a:solidFill>
                  <a:schemeClr val="tx1"/>
                </a:solidFill>
                <a:latin typeface="楷体" panose="02010609060101010101" charset="-122"/>
                <a:ea typeface="楷体" panose="02010609060101010101" charset="-122"/>
                <a:cs typeface="楷体" panose="02010609060101010101" charset="-122"/>
              </a:rPr>
              <a:t>合规责任和严厉处罚</a:t>
            </a:r>
            <a:r>
              <a:rPr lang="en-US" altLang="zh-CN" sz="2000" kern="0" dirty="0" err="1" smtClean="0">
                <a:solidFill>
                  <a:schemeClr val="tx1"/>
                </a:solidFill>
                <a:latin typeface="楷体" panose="02010609060101010101" charset="-122"/>
                <a:ea typeface="楷体" panose="02010609060101010101" charset="-122"/>
                <a:cs typeface="楷体" panose="02010609060101010101" charset="-122"/>
              </a:rPr>
              <a:t>的影响</a:t>
            </a:r>
            <a:r>
              <a:rPr lang="en-US" altLang="zh-CN" sz="2000" kern="0" dirty="0">
                <a:solidFill>
                  <a:schemeClr val="tx1"/>
                </a:solidFill>
                <a:latin typeface="楷体" panose="02010609060101010101" charset="-122"/>
                <a:ea typeface="楷体" panose="02010609060101010101" charset="-122"/>
                <a:cs typeface="楷体" panose="02010609060101010101" charset="-122"/>
              </a:rPr>
              <a:t>。</a:t>
            </a:r>
            <a:endParaRPr lang="en-US" altLang="zh-CN" sz="2000" kern="0" dirty="0">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24765"/>
            <a:ext cx="5448300" cy="942975"/>
          </a:xfrm>
          <a:prstGeom prst="rect">
            <a:avLst/>
          </a:prstGeom>
          <a:noFill/>
          <a:ln w="9525">
            <a:noFill/>
          </a:ln>
        </p:spPr>
      </p:pic>
      <p:grpSp>
        <p:nvGrpSpPr>
          <p:cNvPr id="23" name="组合 22"/>
          <p:cNvGrpSpPr/>
          <p:nvPr/>
        </p:nvGrpSpPr>
        <p:grpSpPr>
          <a:xfrm>
            <a:off x="611471" y="988094"/>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6718506" cy="461665"/>
            </a:xfrm>
            <a:prstGeom prst="rect">
              <a:avLst/>
            </a:prstGeom>
            <a:noFill/>
          </p:spPr>
          <p:txBody>
            <a:bodyPr wrap="none" rtlCol="0">
              <a:spAutoFit/>
            </a:bodyPr>
            <a:lstStyle/>
            <a:p>
              <a:r>
                <a:rPr lang="zh-CN" altLang="en-US" sz="2400" b="1" dirty="0">
                  <a:solidFill>
                    <a:srgbClr val="C00000"/>
                  </a:solidFill>
                  <a:cs typeface="+mn-ea"/>
                  <a:sym typeface="+mn-lt"/>
                </a:rPr>
                <a:t>四、</a:t>
              </a:r>
              <a:r>
                <a:rPr lang="en-US" altLang="zh-CN" sz="2400" b="1" dirty="0">
                  <a:solidFill>
                    <a:srgbClr val="C00000"/>
                  </a:solidFill>
                  <a:cs typeface="+mn-ea"/>
                  <a:sym typeface="+mn-lt"/>
                </a:rPr>
                <a:t>2019</a:t>
              </a:r>
              <a:r>
                <a:rPr lang="zh-CN" altLang="en-US" sz="2400" b="1" dirty="0">
                  <a:solidFill>
                    <a:srgbClr val="C00000"/>
                  </a:solidFill>
                  <a:cs typeface="+mn-ea"/>
                  <a:sym typeface="+mn-lt"/>
                </a:rPr>
                <a:t>年德国企业处罚法</a:t>
              </a:r>
              <a:r>
                <a:rPr lang="zh-CN" altLang="en-US" sz="2400" b="1" dirty="0" smtClean="0">
                  <a:solidFill>
                    <a:srgbClr val="C00000"/>
                  </a:solidFill>
                  <a:cs typeface="+mn-ea"/>
                  <a:sym typeface="+mn-lt"/>
                </a:rPr>
                <a:t>基本内容和</a:t>
              </a:r>
              <a:r>
                <a:rPr lang="zh-CN" altLang="en-US" sz="2400" b="1" dirty="0">
                  <a:solidFill>
                    <a:srgbClr val="C00000"/>
                  </a:solidFill>
                  <a:cs typeface="+mn-ea"/>
                  <a:sym typeface="+mn-lt"/>
                </a:rPr>
                <a:t>最新趋势</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750887" y="2163092"/>
            <a:ext cx="10957878" cy="4247317"/>
          </a:xfrm>
          <a:prstGeom prst="rect">
            <a:avLst/>
          </a:prstGeom>
          <a:noFill/>
          <a:ln w="9525">
            <a:noFill/>
          </a:ln>
        </p:spPr>
        <p:txBody>
          <a:bodyPr wrap="square">
            <a:spAutoFit/>
          </a:bodyPr>
          <a:lstStyle/>
          <a:p>
            <a:pPr fontAlgn="auto">
              <a:lnSpc>
                <a:spcPct val="150000"/>
              </a:lnSpc>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（一）违法行为</a:t>
            </a: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违反公司（包括合伙企业和其他法律实体）责任的刑事行为；</a:t>
            </a:r>
            <a:endParaRPr lang="zh-CN" kern="0" dirty="0">
              <a:solidFill>
                <a:schemeClr val="tx1"/>
              </a:solidFill>
              <a:latin typeface="楷体" panose="02010609060101010101" charset="-122"/>
              <a:ea typeface="楷体" panose="02010609060101010101"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令公司不当获益（或本会令公司不当获益）的刑事行为；</a:t>
            </a:r>
            <a:endParaRPr lang="zh-CN" kern="0" dirty="0">
              <a:solidFill>
                <a:schemeClr val="tx1"/>
              </a:solidFill>
              <a:latin typeface="楷体" panose="02010609060101010101" charset="-122"/>
              <a:ea typeface="楷体" panose="02010609060101010101"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包括在海外实施的行为，前提是该等行为在德国和行为发生国都可予以处罚；</a:t>
            </a:r>
            <a:r>
              <a:rPr lang="zh-CN" kern="0" dirty="0" smtClean="0">
                <a:solidFill>
                  <a:schemeClr val="tx1"/>
                </a:solidFill>
                <a:latin typeface="楷体" panose="02010609060101010101" charset="-122"/>
                <a:ea typeface="楷体" panose="02010609060101010101" charset="-122"/>
              </a:rPr>
              <a:t>但是只有</a:t>
            </a:r>
            <a:r>
              <a:rPr lang="zh-CN" kern="0" dirty="0">
                <a:solidFill>
                  <a:schemeClr val="tx1"/>
                </a:solidFill>
                <a:latin typeface="楷体" panose="02010609060101010101" charset="-122"/>
                <a:ea typeface="楷体" panose="02010609060101010101" charset="-122"/>
              </a:rPr>
              <a:t>在德国开展业务经营的公司会受到制裁。</a:t>
            </a:r>
            <a:endParaRPr lang="zh-CN" kern="0" dirty="0">
              <a:solidFill>
                <a:schemeClr val="tx1"/>
              </a:solidFill>
              <a:latin typeface="楷体" panose="02010609060101010101" charset="-122"/>
              <a:ea typeface="楷体" panose="02010609060101010101" charset="-122"/>
            </a:endParaRPr>
          </a:p>
          <a:p>
            <a:pPr fontAlgn="auto">
              <a:lnSpc>
                <a:spcPct val="150000"/>
              </a:lnSpc>
              <a:spcBef>
                <a:spcPts val="0"/>
              </a:spcBef>
              <a:buClrTx/>
              <a:buSzTx/>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（二）处罚对象</a:t>
            </a: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执行董事、董事会成员、担任领导职务的总代表或授权签字人；</a:t>
            </a:r>
            <a:endParaRPr lang="zh-CN" kern="0" dirty="0">
              <a:solidFill>
                <a:schemeClr val="tx1"/>
              </a:solidFill>
              <a:latin typeface="楷体" panose="02010609060101010101" charset="-122"/>
              <a:ea typeface="楷体" panose="02010609060101010101"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负责领导业务开展（包括监督管理层）的其他人等；</a:t>
            </a:r>
            <a:endParaRPr lang="zh-CN" kern="0" dirty="0">
              <a:solidFill>
                <a:schemeClr val="tx1"/>
              </a:solidFill>
              <a:latin typeface="楷体" panose="02010609060101010101" charset="-122"/>
              <a:ea typeface="楷体" panose="02010609060101010101"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代表公司行事的其他人等，前提是负责人可以通过适当的预防措施避免或很大程度地阻止违法行为；</a:t>
            </a:r>
            <a:endParaRPr lang="zh-CN" kern="0" dirty="0">
              <a:solidFill>
                <a:schemeClr val="tx1"/>
              </a:solidFill>
              <a:latin typeface="楷体" panose="02010609060101010101" charset="-122"/>
              <a:ea typeface="楷体" panose="02010609060101010101" charset="-122"/>
            </a:endParaRPr>
          </a:p>
          <a:p>
            <a:pPr marL="921385" lvl="2" indent="-285750" algn="just" fontAlgn="auto">
              <a:lnSpc>
                <a:spcPct val="150000"/>
              </a:lnSpc>
              <a:spcBef>
                <a:spcPts val="0"/>
              </a:spcBef>
              <a:spcAft>
                <a:spcPts val="0"/>
              </a:spcAft>
              <a:buClrTx/>
              <a:buSzTx/>
              <a:buFont typeface="Arial" panose="020B0604020202020204" pitchFamily="34" charset="0"/>
              <a:buChar char="•"/>
            </a:pPr>
            <a:r>
              <a:rPr lang="zh-CN" kern="0" dirty="0">
                <a:solidFill>
                  <a:schemeClr val="tx1"/>
                </a:solidFill>
                <a:latin typeface="楷体" panose="02010609060101010101" charset="-122"/>
                <a:ea typeface="楷体" panose="02010609060101010101" charset="-122"/>
              </a:rPr>
              <a:t>即使公司重组，相关责任转移给法定继承人。</a:t>
            </a:r>
            <a:endParaRPr lang="zh-CN" b="1" kern="0" dirty="0">
              <a:solidFill>
                <a:schemeClr val="tx1"/>
              </a:solidFill>
              <a:latin typeface="楷体" panose="02010609060101010101" charset="-122"/>
              <a:ea typeface="楷体" panose="02010609060101010101" charset="-122"/>
            </a:endParaRPr>
          </a:p>
        </p:txBody>
      </p:sp>
      <p:sp>
        <p:nvSpPr>
          <p:cNvPr id="100" name="文本框 99"/>
          <p:cNvSpPr txBox="1"/>
          <p:nvPr/>
        </p:nvSpPr>
        <p:spPr>
          <a:xfrm>
            <a:off x="750570" y="1549186"/>
            <a:ext cx="10542270" cy="707886"/>
          </a:xfrm>
          <a:prstGeom prst="rect">
            <a:avLst/>
          </a:prstGeom>
          <a:noFill/>
          <a:ln w="9525">
            <a:noFill/>
          </a:ln>
        </p:spPr>
        <p:txBody>
          <a:bodyPr wrap="square">
            <a:spAutoFit/>
          </a:bodyPr>
          <a:lstStyle/>
          <a:p>
            <a:pPr marL="285750" indent="-285750">
              <a:buFont typeface="Wingdings" panose="05000000000000000000" charset="0"/>
              <a:buChar char="u"/>
            </a:pPr>
            <a:r>
              <a:rPr lang="zh-CN" sz="2000" b="1" dirty="0">
                <a:solidFill>
                  <a:srgbClr val="C00000"/>
                </a:solidFill>
                <a:latin typeface="楷体" panose="02010609060101010101" charset="-122"/>
                <a:ea typeface="楷体" panose="02010609060101010101" charset="-122"/>
                <a:cs typeface="楷体" panose="02010609060101010101" charset="-122"/>
              </a:rPr>
              <a:t>为打击公司犯罪，德国司法部于2019年8月份提交了《企业处罚法》法律草案，还未正式通过实施。</a:t>
            </a:r>
            <a:endParaRPr lang="zh-CN" altLang="en-US" sz="2000" b="1" dirty="0">
              <a:solidFill>
                <a:srgbClr val="C00000"/>
              </a:solidFill>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文本框 41"/>
          <p:cNvSpPr txBox="1"/>
          <p:nvPr/>
        </p:nvSpPr>
        <p:spPr>
          <a:xfrm>
            <a:off x="5202986" y="1262861"/>
            <a:ext cx="1805302" cy="584775"/>
          </a:xfrm>
          <a:prstGeom prst="rect">
            <a:avLst/>
          </a:prstGeom>
          <a:noFill/>
        </p:spPr>
        <p:txBody>
          <a:bodyPr wrap="none" rtlCol="0">
            <a:spAutoFit/>
          </a:bodyPr>
          <a:lstStyle/>
          <a:p>
            <a:r>
              <a:rPr lang="en-US" altLang="zh-CN" sz="3200" b="1" spc="-150" dirty="0">
                <a:solidFill>
                  <a:srgbClr val="CE252B"/>
                </a:solidFill>
                <a:cs typeface="+mn-ea"/>
                <a:sym typeface="+mn-lt"/>
              </a:rPr>
              <a:t>Contents</a:t>
            </a:r>
            <a:endParaRPr lang="zh-CN" altLang="en-US" sz="3200" b="1" spc="-150" dirty="0">
              <a:solidFill>
                <a:srgbClr val="CE252B"/>
              </a:solidFill>
              <a:cs typeface="+mn-ea"/>
              <a:sym typeface="+mn-lt"/>
            </a:endParaRPr>
          </a:p>
        </p:txBody>
      </p:sp>
      <p:sp>
        <p:nvSpPr>
          <p:cNvPr id="43" name="文本框 42"/>
          <p:cNvSpPr txBox="1"/>
          <p:nvPr/>
        </p:nvSpPr>
        <p:spPr>
          <a:xfrm>
            <a:off x="5689497" y="1763379"/>
            <a:ext cx="915635" cy="400110"/>
          </a:xfrm>
          <a:prstGeom prst="rect">
            <a:avLst/>
          </a:prstGeom>
          <a:noFill/>
        </p:spPr>
        <p:txBody>
          <a:bodyPr wrap="none" rtlCol="0">
            <a:spAutoFit/>
          </a:bodyPr>
          <a:lstStyle/>
          <a:p>
            <a:r>
              <a:rPr lang="zh-CN" altLang="en-US" sz="2000" spc="-150" dirty="0">
                <a:solidFill>
                  <a:prstClr val="black">
                    <a:lumMod val="75000"/>
                    <a:lumOff val="25000"/>
                  </a:prstClr>
                </a:solidFill>
                <a:cs typeface="+mn-ea"/>
                <a:sym typeface="+mn-lt"/>
              </a:rPr>
              <a:t>目    录 </a:t>
            </a:r>
            <a:endParaRPr lang="zh-CN" altLang="en-US" sz="2000" spc="-150" dirty="0">
              <a:solidFill>
                <a:prstClr val="black">
                  <a:lumMod val="75000"/>
                  <a:lumOff val="25000"/>
                </a:prstClr>
              </a:solidFill>
              <a:cs typeface="+mn-ea"/>
              <a:sym typeface="+mn-lt"/>
            </a:endParaRPr>
          </a:p>
        </p:txBody>
      </p:sp>
      <p:cxnSp>
        <p:nvCxnSpPr>
          <p:cNvPr id="44" name="直接连接符 43"/>
          <p:cNvCxnSpPr/>
          <p:nvPr/>
        </p:nvCxnSpPr>
        <p:spPr>
          <a:xfrm flipH="1">
            <a:off x="1173419" y="1967389"/>
            <a:ext cx="4433454"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6625668" y="1948045"/>
            <a:ext cx="4433454"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pic>
        <p:nvPicPr>
          <p:cNvPr id="4"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sp>
        <p:nvSpPr>
          <p:cNvPr id="12" name="矩形 11"/>
          <p:cNvSpPr/>
          <p:nvPr/>
        </p:nvSpPr>
        <p:spPr>
          <a:xfrm>
            <a:off x="1847849" y="2573655"/>
            <a:ext cx="8334375" cy="646331"/>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第一部分  欧盟、</a:t>
            </a:r>
            <a:r>
              <a:rPr lang="zh-CN" altLang="en-US" sz="2400" b="1" dirty="0" smtClean="0">
                <a:latin typeface="微软雅黑" panose="020B0503020204020204" pitchFamily="34" charset="-122"/>
                <a:ea typeface="微软雅黑" panose="020B0503020204020204" pitchFamily="34" charset="-122"/>
              </a:rPr>
              <a:t>德国合规监管重点领域和</a:t>
            </a:r>
            <a:r>
              <a:rPr lang="zh-CN" altLang="en-US" sz="2400" b="1" dirty="0">
                <a:latin typeface="微软雅黑" panose="020B0503020204020204" pitchFamily="34" charset="-122"/>
                <a:ea typeface="微软雅黑" panose="020B0503020204020204" pitchFamily="34" charset="-122"/>
              </a:rPr>
              <a:t>对中国企业的影响</a:t>
            </a:r>
            <a:endParaRPr lang="zh-CN" altLang="en-US" sz="2400" b="1" dirty="0">
              <a:latin typeface="微软雅黑" panose="020B0503020204020204" pitchFamily="34" charset="-122"/>
              <a:ea typeface="微软雅黑" panose="020B0503020204020204" pitchFamily="34" charset="-122"/>
            </a:endParaRPr>
          </a:p>
        </p:txBody>
      </p:sp>
      <p:sp>
        <p:nvSpPr>
          <p:cNvPr id="14" name="矩形 13"/>
          <p:cNvSpPr/>
          <p:nvPr/>
        </p:nvSpPr>
        <p:spPr>
          <a:xfrm>
            <a:off x="1847848" y="3422015"/>
            <a:ext cx="8172451" cy="646331"/>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第二部分  德国企业合规管理的实践特点简要总结</a:t>
            </a:r>
            <a:endParaRPr lang="zh-CN" altLang="en-US" sz="2400" b="1" dirty="0">
              <a:latin typeface="微软雅黑" panose="020B0503020204020204" pitchFamily="34" charset="-122"/>
              <a:ea typeface="微软雅黑" panose="020B0503020204020204" pitchFamily="34" charset="-122"/>
            </a:endParaRPr>
          </a:p>
        </p:txBody>
      </p:sp>
      <p:sp>
        <p:nvSpPr>
          <p:cNvPr id="15" name="矩形 14"/>
          <p:cNvSpPr/>
          <p:nvPr/>
        </p:nvSpPr>
        <p:spPr>
          <a:xfrm>
            <a:off x="1848064" y="4212590"/>
            <a:ext cx="9131683" cy="646331"/>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第三部分  德国企业合规管理实践对中国国有企业合规管理的启示</a:t>
            </a: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11471" y="901640"/>
            <a:ext cx="9093835" cy="1533207"/>
            <a:chOff x="1073751" y="1410910"/>
            <a:chExt cx="9093835" cy="1533207"/>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126" y="1410910"/>
              <a:ext cx="6718506" cy="461665"/>
            </a:xfrm>
            <a:prstGeom prst="rect">
              <a:avLst/>
            </a:prstGeom>
            <a:noFill/>
          </p:spPr>
          <p:txBody>
            <a:bodyPr wrap="none" rtlCol="0">
              <a:spAutoFit/>
            </a:bodyPr>
            <a:lstStyle/>
            <a:p>
              <a:r>
                <a:rPr lang="zh-CN" altLang="en-US" sz="2400" b="1" dirty="0">
                  <a:solidFill>
                    <a:srgbClr val="C00000"/>
                  </a:solidFill>
                  <a:cs typeface="+mn-ea"/>
                  <a:sym typeface="+mn-lt"/>
                </a:rPr>
                <a:t>四、</a:t>
              </a:r>
              <a:r>
                <a:rPr lang="en-US" altLang="zh-CN" sz="2400" b="1" dirty="0">
                  <a:solidFill>
                    <a:srgbClr val="C00000"/>
                  </a:solidFill>
                  <a:cs typeface="+mn-ea"/>
                  <a:sym typeface="+mn-lt"/>
                </a:rPr>
                <a:t>2019</a:t>
              </a:r>
              <a:r>
                <a:rPr lang="zh-CN" altLang="en-US" sz="2400" b="1" dirty="0">
                  <a:solidFill>
                    <a:srgbClr val="C00000"/>
                  </a:solidFill>
                  <a:cs typeface="+mn-ea"/>
                  <a:sym typeface="+mn-lt"/>
                </a:rPr>
                <a:t>年德国企业处罚法</a:t>
              </a:r>
              <a:r>
                <a:rPr lang="zh-CN" altLang="en-US" sz="2400" b="1" dirty="0" smtClean="0">
                  <a:solidFill>
                    <a:srgbClr val="C00000"/>
                  </a:solidFill>
                  <a:cs typeface="+mn-ea"/>
                  <a:sym typeface="+mn-lt"/>
                </a:rPr>
                <a:t>基本</a:t>
              </a:r>
              <a:r>
                <a:rPr lang="zh-CN" altLang="en-US" sz="2400" b="1" dirty="0">
                  <a:solidFill>
                    <a:srgbClr val="C00000"/>
                  </a:solidFill>
                  <a:cs typeface="+mn-ea"/>
                  <a:sym typeface="+mn-lt"/>
                </a:rPr>
                <a:t>内容</a:t>
              </a:r>
              <a:r>
                <a:rPr lang="zh-CN" altLang="en-US" sz="2400" b="1" dirty="0" smtClean="0">
                  <a:solidFill>
                    <a:srgbClr val="C00000"/>
                  </a:solidFill>
                  <a:cs typeface="+mn-ea"/>
                  <a:sym typeface="+mn-lt"/>
                </a:rPr>
                <a:t>和</a:t>
              </a:r>
              <a:r>
                <a:rPr lang="zh-CN" altLang="en-US" sz="2400" b="1" dirty="0">
                  <a:solidFill>
                    <a:srgbClr val="C00000"/>
                  </a:solidFill>
                  <a:cs typeface="+mn-ea"/>
                  <a:sym typeface="+mn-lt"/>
                </a:rPr>
                <a:t>最新趋势</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690578" y="1522764"/>
            <a:ext cx="11463020" cy="4678204"/>
          </a:xfrm>
          <a:prstGeom prst="rect">
            <a:avLst/>
          </a:prstGeom>
          <a:noFill/>
        </p:spPr>
        <p:txBody>
          <a:bodyPr wrap="square" rtlCol="0" anchor="t">
            <a:spAutoFit/>
          </a:bodyPr>
          <a:lstStyle/>
          <a:p>
            <a:pPr algn="just" fontAlgn="auto">
              <a:spcBef>
                <a:spcPts val="600"/>
              </a:spcBef>
              <a:spcAft>
                <a:spcPts val="600"/>
              </a:spcAft>
              <a:buClrTx/>
              <a:buSzTx/>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（三</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）几项重要</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规则设计</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360045" lvl="2" algn="just" fontAlgn="auto">
              <a:spcBef>
                <a:spcPts val="600"/>
              </a:spcBef>
              <a:spcAft>
                <a:spcPts val="600"/>
              </a:spcAft>
              <a:buClrTx/>
              <a:buSzTx/>
              <a:buFont typeface="Arial" panose="020B0604020202020204" pitchFamily="34" charset="0"/>
              <a:buChar char="•"/>
            </a:pPr>
            <a:r>
              <a:rPr lang="zh-CN" b="1" kern="0" dirty="0">
                <a:latin typeface="+mn-ea"/>
                <a:sym typeface="+mn-ea"/>
              </a:rPr>
              <a:t>未来处罚将再创新</a:t>
            </a:r>
            <a:r>
              <a:rPr lang="zh-CN" b="1" kern="0" dirty="0" smtClean="0">
                <a:latin typeface="+mn-ea"/>
                <a:sym typeface="+mn-ea"/>
              </a:rPr>
              <a:t>高</a:t>
            </a:r>
            <a:endParaRPr lang="en-US" altLang="zh-CN" b="1" kern="0" dirty="0">
              <a:latin typeface="+mn-ea"/>
              <a:sym typeface="+mn-ea"/>
            </a:endParaRPr>
          </a:p>
          <a:p>
            <a:pPr marL="360045" lvl="2" algn="just" fontAlgn="auto">
              <a:spcBef>
                <a:spcPts val="600"/>
              </a:spcBef>
              <a:spcAft>
                <a:spcPts val="600"/>
              </a:spcAft>
              <a:buClrTx/>
              <a:buSzTx/>
            </a:pPr>
            <a:r>
              <a:rPr lang="en-US" altLang="zh-CN" kern="0" dirty="0" smtClean="0">
                <a:latin typeface="楷体" panose="02010609060101010101" charset="-122"/>
                <a:ea typeface="楷体" panose="02010609060101010101" charset="-122"/>
                <a:sym typeface="+mn-ea"/>
              </a:rPr>
              <a:t>   </a:t>
            </a:r>
            <a:r>
              <a:rPr lang="zh-CN" kern="0" dirty="0" smtClean="0">
                <a:latin typeface="楷体" panose="02010609060101010101" charset="-122"/>
                <a:ea typeface="楷体" panose="02010609060101010101" charset="-122"/>
                <a:sym typeface="+mn-ea"/>
              </a:rPr>
              <a:t>集团</a:t>
            </a:r>
            <a:r>
              <a:rPr lang="zh-CN" kern="0" dirty="0">
                <a:latin typeface="楷体" panose="02010609060101010101" charset="-122"/>
                <a:ea typeface="楷体" panose="02010609060101010101" charset="-122"/>
                <a:sym typeface="+mn-ea"/>
              </a:rPr>
              <a:t>年均营业额超过1亿欧元的公司：</a:t>
            </a:r>
            <a:r>
              <a:rPr lang="zh-CN" kern="0" dirty="0" smtClean="0">
                <a:latin typeface="楷体" panose="02010609060101010101" charset="-122"/>
                <a:ea typeface="楷体" panose="02010609060101010101" charset="-122"/>
                <a:sym typeface="+mn-ea"/>
              </a:rPr>
              <a:t>故意和过失的</a:t>
            </a:r>
            <a:r>
              <a:rPr lang="zh-CN" kern="0" dirty="0">
                <a:latin typeface="楷体" panose="02010609060101010101" charset="-122"/>
                <a:ea typeface="楷体" panose="02010609060101010101" charset="-122"/>
                <a:sym typeface="+mn-ea"/>
              </a:rPr>
              <a:t>最高罚款金额分别是集团年均营业额的10%和5%</a:t>
            </a:r>
            <a:r>
              <a:rPr lang="en-US" altLang="zh-CN" kern="0" dirty="0">
                <a:latin typeface="楷体" panose="02010609060101010101" charset="-122"/>
                <a:ea typeface="楷体" panose="02010609060101010101" charset="-122"/>
                <a:sym typeface="+mn-ea"/>
              </a:rPr>
              <a:t>;</a:t>
            </a:r>
            <a:endParaRPr lang="zh-CN" kern="0" dirty="0">
              <a:latin typeface="楷体" panose="02010609060101010101" charset="-122"/>
              <a:ea typeface="楷体" panose="02010609060101010101" charset="-122"/>
            </a:endParaRPr>
          </a:p>
          <a:p>
            <a:pPr marL="360045" lvl="2" algn="just" fontAlgn="auto">
              <a:spcBef>
                <a:spcPts val="600"/>
              </a:spcBef>
              <a:spcAft>
                <a:spcPts val="600"/>
              </a:spcAft>
              <a:buClrTx/>
              <a:buSzTx/>
              <a:buFont typeface="Arial" panose="020B0604020202020204" pitchFamily="34" charset="0"/>
              <a:buChar char="•"/>
            </a:pPr>
            <a:r>
              <a:rPr lang="zh-CN" b="1" kern="0" dirty="0" smtClean="0">
                <a:latin typeface="+mn-ea"/>
                <a:sym typeface="+mn-ea"/>
              </a:rPr>
              <a:t>检</a:t>
            </a:r>
            <a:r>
              <a:rPr lang="zh-CN" b="1" kern="0" dirty="0">
                <a:latin typeface="+mn-ea"/>
                <a:sym typeface="+mn-ea"/>
              </a:rPr>
              <a:t>控成为法定程序，适用刑事处罚</a:t>
            </a:r>
            <a:endParaRPr lang="zh-CN" b="1" kern="0" dirty="0">
              <a:solidFill>
                <a:schemeClr val="tx1"/>
              </a:solidFill>
              <a:latin typeface="+mn-ea"/>
            </a:endParaRPr>
          </a:p>
          <a:p>
            <a:pPr marL="360045" lvl="2" algn="just" fontAlgn="auto">
              <a:spcBef>
                <a:spcPts val="600"/>
              </a:spcBef>
              <a:spcAft>
                <a:spcPts val="600"/>
              </a:spcAft>
              <a:buClrTx/>
              <a:buSzTx/>
              <a:buFont typeface="Arial" panose="020B0604020202020204" pitchFamily="34" charset="0"/>
              <a:buChar char="•"/>
            </a:pPr>
            <a:r>
              <a:rPr lang="zh-CN" b="1" kern="0" dirty="0">
                <a:latin typeface="+mn-ea"/>
                <a:sym typeface="+mn-ea"/>
              </a:rPr>
              <a:t>黑名单制度走向前台，企业违规在受损方较多的情况下予以具名公布</a:t>
            </a:r>
            <a:endParaRPr lang="zh-CN" b="1" kern="0" dirty="0">
              <a:solidFill>
                <a:schemeClr val="tx1"/>
              </a:solidFill>
              <a:latin typeface="+mn-ea"/>
            </a:endParaRPr>
          </a:p>
          <a:p>
            <a:pPr marL="360045" lvl="2" algn="just" fontAlgn="auto">
              <a:spcBef>
                <a:spcPts val="600"/>
              </a:spcBef>
              <a:spcAft>
                <a:spcPts val="600"/>
              </a:spcAft>
              <a:buClrTx/>
              <a:buSzTx/>
              <a:buFont typeface="Arial" panose="020B0604020202020204" pitchFamily="34" charset="0"/>
              <a:buChar char="•"/>
            </a:pPr>
            <a:r>
              <a:rPr lang="zh-CN" b="1" kern="0" dirty="0">
                <a:latin typeface="+mn-ea"/>
                <a:sym typeface="+mn-ea"/>
              </a:rPr>
              <a:t>全面配合开展内部调查并非义务，但会获得更多奖励</a:t>
            </a:r>
            <a:endParaRPr lang="zh-CN" b="1" kern="0" dirty="0">
              <a:solidFill>
                <a:schemeClr val="tx1"/>
              </a:solidFill>
              <a:latin typeface="+mn-ea"/>
            </a:endParaRPr>
          </a:p>
          <a:p>
            <a:pPr marL="360045" lvl="2" algn="just">
              <a:spcBef>
                <a:spcPts val="600"/>
              </a:spcBef>
              <a:spcAft>
                <a:spcPts val="600"/>
              </a:spcAft>
            </a:pPr>
            <a:r>
              <a:rPr lang="en-US" altLang="zh-CN" kern="0" dirty="0" smtClean="0">
                <a:latin typeface="楷体" panose="02010609060101010101" charset="-122"/>
                <a:ea typeface="楷体" panose="02010609060101010101" charset="-122"/>
                <a:sym typeface="+mn-ea"/>
              </a:rPr>
              <a:t>   </a:t>
            </a:r>
            <a:r>
              <a:rPr lang="zh-CN" kern="0" dirty="0" smtClean="0">
                <a:latin typeface="楷体" panose="02010609060101010101" charset="-122"/>
                <a:ea typeface="楷体" panose="02010609060101010101" charset="-122"/>
                <a:sym typeface="+mn-ea"/>
              </a:rPr>
              <a:t>制裁</a:t>
            </a:r>
            <a:r>
              <a:rPr lang="zh-CN" kern="0" dirty="0">
                <a:latin typeface="楷体" panose="02010609060101010101" charset="-122"/>
                <a:ea typeface="楷体" panose="02010609060101010101" charset="-122"/>
                <a:sym typeface="+mn-ea"/>
              </a:rPr>
              <a:t>范围缩减50%，且不公布处罚决定，开展了内部调查的情况下可以推迟起诉。</a:t>
            </a:r>
            <a:endParaRPr lang="zh-CN" kern="0" dirty="0">
              <a:latin typeface="楷体" panose="02010609060101010101" charset="-122"/>
              <a:ea typeface="楷体" panose="02010609060101010101" charset="-122"/>
            </a:endParaRPr>
          </a:p>
          <a:p>
            <a:pPr marL="360045" lvl="2" algn="just" fontAlgn="auto">
              <a:spcBef>
                <a:spcPts val="600"/>
              </a:spcBef>
              <a:spcAft>
                <a:spcPts val="600"/>
              </a:spcAft>
              <a:buClrTx/>
              <a:buSzTx/>
              <a:buFont typeface="Arial" panose="020B0604020202020204" pitchFamily="34" charset="0"/>
              <a:buChar char="•"/>
            </a:pPr>
            <a:r>
              <a:rPr lang="zh-CN" b="1" kern="0" dirty="0">
                <a:latin typeface="+mn-ea"/>
                <a:sym typeface="+mn-ea"/>
              </a:rPr>
              <a:t>确立合规激励制度，建立合规管理系统可以减轻处罚</a:t>
            </a:r>
            <a:endParaRPr lang="zh-CN" b="1" kern="0" dirty="0">
              <a:solidFill>
                <a:schemeClr val="tx1"/>
              </a:solidFill>
              <a:latin typeface="+mn-ea"/>
            </a:endParaRPr>
          </a:p>
          <a:p>
            <a:pPr marL="360045" lvl="3" algn="just" fontAlgn="auto">
              <a:buClrTx/>
              <a:buSzTx/>
            </a:pPr>
            <a:r>
              <a:rPr lang="en-US" altLang="zh-CN" kern="0" dirty="0" smtClean="0">
                <a:latin typeface="楷体" panose="02010609060101010101" charset="-122"/>
                <a:ea typeface="楷体" panose="02010609060101010101" charset="-122"/>
                <a:sym typeface="+mn-ea"/>
              </a:rPr>
              <a:t>   </a:t>
            </a:r>
            <a:r>
              <a:rPr lang="zh-CN" kern="0" dirty="0" smtClean="0">
                <a:latin typeface="楷体" panose="02010609060101010101" charset="-122"/>
                <a:ea typeface="楷体" panose="02010609060101010101" charset="-122"/>
                <a:sym typeface="+mn-ea"/>
              </a:rPr>
              <a:t>即使</a:t>
            </a:r>
            <a:r>
              <a:rPr lang="zh-CN" kern="0" dirty="0">
                <a:latin typeface="楷体" panose="02010609060101010101" charset="-122"/>
                <a:ea typeface="楷体" panose="02010609060101010101" charset="-122"/>
                <a:sym typeface="+mn-ea"/>
              </a:rPr>
              <a:t>合规系统无法成功阻止该违法行为，该合规系统也会在量刑时作为被考虑的因素。</a:t>
            </a:r>
            <a:endParaRPr lang="zh-CN" kern="0" dirty="0">
              <a:solidFill>
                <a:schemeClr val="tx1"/>
              </a:solidFill>
              <a:latin typeface="楷体" panose="02010609060101010101" charset="-122"/>
              <a:ea typeface="楷体" panose="02010609060101010101" charset="-122"/>
            </a:endParaRPr>
          </a:p>
          <a:p>
            <a:pPr marL="360045" lvl="3" algn="just" fontAlgn="auto">
              <a:buClrTx/>
              <a:buSzTx/>
            </a:pPr>
            <a:r>
              <a:rPr lang="en-US" altLang="zh-CN" kern="0" dirty="0" smtClean="0">
                <a:latin typeface="楷体" panose="02010609060101010101" charset="-122"/>
                <a:ea typeface="楷体" panose="02010609060101010101" charset="-122"/>
                <a:sym typeface="+mn-ea"/>
              </a:rPr>
              <a:t>   </a:t>
            </a:r>
            <a:r>
              <a:rPr lang="zh-CN" kern="0" dirty="0" smtClean="0">
                <a:latin typeface="楷体" panose="02010609060101010101" charset="-122"/>
                <a:ea typeface="楷体" panose="02010609060101010101" charset="-122"/>
                <a:sym typeface="+mn-ea"/>
              </a:rPr>
              <a:t>权衡</a:t>
            </a:r>
            <a:r>
              <a:rPr lang="zh-CN" kern="0" dirty="0">
                <a:latin typeface="楷体" panose="02010609060101010101" charset="-122"/>
                <a:ea typeface="楷体" panose="02010609060101010101" charset="-122"/>
                <a:sym typeface="+mn-ea"/>
              </a:rPr>
              <a:t>对公司实体有利和有弊的各种情况时，法院会考虑公司实体在实施公司犯罪行为之前是否已经采取了旨在避免或发现公司犯罪行为的措施。</a:t>
            </a:r>
            <a:endParaRPr lang="zh-CN" kern="0" dirty="0">
              <a:solidFill>
                <a:schemeClr val="tx1"/>
              </a:solidFill>
              <a:latin typeface="楷体" panose="02010609060101010101" charset="-122"/>
              <a:ea typeface="楷体" panose="02010609060101010101" charset="-122"/>
            </a:endParaRPr>
          </a:p>
          <a:p>
            <a:pPr marL="360045" lvl="2" algn="just" fontAlgn="auto">
              <a:spcBef>
                <a:spcPts val="600"/>
              </a:spcBef>
              <a:spcAft>
                <a:spcPts val="600"/>
              </a:spcAft>
              <a:buClrTx/>
              <a:buSzTx/>
              <a:buFont typeface="Arial" panose="020B0604020202020204" pitchFamily="34" charset="0"/>
              <a:buChar char="•"/>
            </a:pPr>
            <a:r>
              <a:rPr lang="zh-CN" b="1" kern="0" dirty="0">
                <a:latin typeface="+mn-ea"/>
                <a:sym typeface="+mn-ea"/>
              </a:rPr>
              <a:t>实行罚款名单备案制度，适当范围公开</a:t>
            </a:r>
            <a:endParaRPr lang="zh-CN" b="1" kern="0" dirty="0">
              <a:latin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5724644" cy="461665"/>
            </a:xfrm>
            <a:prstGeom prst="rect">
              <a:avLst/>
            </a:prstGeom>
            <a:noFill/>
          </p:spPr>
          <p:txBody>
            <a:bodyPr wrap="none" rtlCol="0">
              <a:spAutoFit/>
            </a:bodyPr>
            <a:lstStyle/>
            <a:p>
              <a:pPr algn="l"/>
              <a:r>
                <a:rPr lang="zh-CN" altLang="en-US" sz="2400" b="1" dirty="0">
                  <a:solidFill>
                    <a:srgbClr val="C00000"/>
                  </a:solidFill>
                  <a:cs typeface="+mn-ea"/>
                  <a:sym typeface="+mn-lt"/>
                </a:rPr>
                <a:t>四、德国企业处罚法</a:t>
              </a:r>
              <a:r>
                <a:rPr lang="zh-CN" altLang="en-US" sz="2400" b="1" dirty="0" smtClean="0">
                  <a:solidFill>
                    <a:srgbClr val="C00000"/>
                  </a:solidFill>
                  <a:cs typeface="+mn-ea"/>
                  <a:sym typeface="+mn-lt"/>
                </a:rPr>
                <a:t>基本</a:t>
              </a:r>
              <a:r>
                <a:rPr lang="zh-CN" altLang="en-US" sz="2400" b="1" dirty="0">
                  <a:solidFill>
                    <a:srgbClr val="C00000"/>
                  </a:solidFill>
                  <a:cs typeface="+mn-ea"/>
                  <a:sym typeface="+mn-lt"/>
                </a:rPr>
                <a:t>内容</a:t>
              </a:r>
              <a:r>
                <a:rPr lang="zh-CN" altLang="en-US" sz="2400" b="1" dirty="0" smtClean="0">
                  <a:solidFill>
                    <a:srgbClr val="C00000"/>
                  </a:solidFill>
                  <a:cs typeface="+mn-ea"/>
                  <a:sym typeface="+mn-lt"/>
                </a:rPr>
                <a:t>和</a:t>
              </a:r>
              <a:r>
                <a:rPr lang="zh-CN" altLang="en-US" sz="2400" b="1" dirty="0">
                  <a:solidFill>
                    <a:srgbClr val="C00000"/>
                  </a:solidFill>
                  <a:cs typeface="+mn-ea"/>
                  <a:sym typeface="+mn-lt"/>
                </a:rPr>
                <a:t>最新趋势</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909954" y="1568053"/>
            <a:ext cx="10672445" cy="4832092"/>
          </a:xfrm>
          <a:prstGeom prst="rect">
            <a:avLst/>
          </a:prstGeom>
          <a:noFill/>
          <a:ln w="9525">
            <a:noFill/>
          </a:ln>
        </p:spPr>
        <p:txBody>
          <a:bodyPr wrap="square">
            <a:spAutoFit/>
          </a:bodyPr>
          <a:lstStyle/>
          <a:p>
            <a:pPr fontAlgn="auto">
              <a:lnSpc>
                <a:spcPct val="1500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（四）实施后的影响</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464185" lvl="1" indent="-285750" algn="l" fontAlgn="auto">
              <a:lnSpc>
                <a:spcPct val="150000"/>
              </a:lnSpc>
              <a:spcBef>
                <a:spcPts val="600"/>
              </a:spcBef>
              <a:spcAft>
                <a:spcPts val="600"/>
              </a:spcAft>
              <a:buClrTx/>
              <a:buSzTx/>
              <a:buFont typeface="Arial" panose="020B0604020202020204" pitchFamily="34" charset="0"/>
              <a:buChar char="•"/>
            </a:pP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正式确立合规激励制度</a:t>
            </a:r>
            <a:r>
              <a:rPr lang="en-US" altLang="zh-CN" sz="2000" kern="0" dirty="0" err="1">
                <a:solidFill>
                  <a:schemeClr val="tx1"/>
                </a:solidFill>
                <a:latin typeface="楷体" panose="02010609060101010101" charset="-122"/>
                <a:ea typeface="楷体" panose="02010609060101010101" charset="-122"/>
                <a:cs typeface="微软雅黑" panose="020B0503020204020204" pitchFamily="34" charset="-122"/>
              </a:rPr>
              <a:t>，</a:t>
            </a: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将促成更多的</a:t>
            </a:r>
            <a:r>
              <a:rPr lang="zh-CN" altLang="en-US" sz="2000" kern="0" dirty="0" smtClean="0">
                <a:solidFill>
                  <a:schemeClr val="tx1"/>
                </a:solidFill>
                <a:latin typeface="楷体" panose="02010609060101010101" charset="-122"/>
                <a:ea typeface="楷体" panose="02010609060101010101" charset="-122"/>
                <a:cs typeface="微软雅黑" panose="020B0503020204020204" pitchFamily="34" charset="-122"/>
              </a:rPr>
              <a:t>德国</a:t>
            </a: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企业建立完善的合规管理</a:t>
            </a:r>
            <a:r>
              <a:rPr lang="zh-CN" altLang="en-US" sz="2000" kern="0" dirty="0" smtClean="0">
                <a:solidFill>
                  <a:schemeClr val="tx1"/>
                </a:solidFill>
                <a:latin typeface="楷体" panose="02010609060101010101" charset="-122"/>
                <a:ea typeface="楷体" panose="02010609060101010101" charset="-122"/>
                <a:cs typeface="微软雅黑" panose="020B0503020204020204" pitchFamily="34" charset="-122"/>
              </a:rPr>
              <a:t>体系</a:t>
            </a:r>
            <a:r>
              <a:rPr lang="en-US" altLang="zh-CN" sz="2000" kern="0" dirty="0" smtClean="0">
                <a:solidFill>
                  <a:schemeClr val="tx1"/>
                </a:solidFill>
                <a:latin typeface="楷体" panose="02010609060101010101" charset="-122"/>
                <a:ea typeface="楷体" panose="02010609060101010101" charset="-122"/>
                <a:cs typeface="微软雅黑" panose="020B0503020204020204" pitchFamily="34" charset="-122"/>
              </a:rPr>
              <a:t>，</a:t>
            </a:r>
            <a:r>
              <a:rPr lang="zh-CN" altLang="en-US" sz="2000" kern="0" dirty="0" smtClean="0">
                <a:solidFill>
                  <a:schemeClr val="tx1"/>
                </a:solidFill>
                <a:latin typeface="楷体" panose="02010609060101010101" charset="-122"/>
                <a:ea typeface="楷体" panose="02010609060101010101" charset="-122"/>
                <a:cs typeface="微软雅黑" panose="020B0503020204020204" pitchFamily="34" charset="-122"/>
              </a:rPr>
              <a:t>合规管理水平将进一步得到提升。（建立合规激励制度成为一种新趋势）</a:t>
            </a:r>
            <a:endParaRPr lang="en-US" altLang="zh-CN" sz="2000" kern="0" dirty="0" smtClean="0">
              <a:solidFill>
                <a:schemeClr val="tx1"/>
              </a:solidFill>
              <a:latin typeface="楷体" panose="02010609060101010101" charset="-122"/>
              <a:ea typeface="楷体" panose="02010609060101010101" charset="-122"/>
              <a:cs typeface="微软雅黑" panose="020B0503020204020204" pitchFamily="34" charset="-122"/>
            </a:endParaRPr>
          </a:p>
          <a:p>
            <a:pPr marL="464185" lvl="1" indent="-285750" algn="l" fontAlgn="auto">
              <a:lnSpc>
                <a:spcPct val="150000"/>
              </a:lnSpc>
              <a:spcBef>
                <a:spcPts val="600"/>
              </a:spcBef>
              <a:spcAft>
                <a:spcPts val="600"/>
              </a:spcAft>
              <a:buClrTx/>
              <a:buSzTx/>
              <a:buFont typeface="Arial" panose="020B0604020202020204" pitchFamily="34" charset="0"/>
              <a:buChar char="•"/>
            </a:pP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发生违规行为</a:t>
            </a:r>
            <a:r>
              <a:rPr lang="en-US" altLang="zh-CN" sz="2000" kern="0" dirty="0" err="1">
                <a:solidFill>
                  <a:schemeClr val="tx1"/>
                </a:solidFill>
                <a:latin typeface="楷体" panose="02010609060101010101" charset="-122"/>
                <a:ea typeface="楷体" panose="02010609060101010101" charset="-122"/>
                <a:cs typeface="微软雅黑" panose="020B0503020204020204" pitchFamily="34" charset="-122"/>
              </a:rPr>
              <a:t>，主动开展内部调查</a:t>
            </a:r>
            <a:r>
              <a:rPr lang="en-US" altLang="zh-CN" sz="2000" kern="0" dirty="0" smtClean="0">
                <a:solidFill>
                  <a:schemeClr val="tx1"/>
                </a:solidFill>
                <a:latin typeface="楷体" panose="02010609060101010101" charset="-122"/>
                <a:ea typeface="楷体" panose="02010609060101010101" charset="-122"/>
                <a:cs typeface="微软雅黑" panose="020B0503020204020204" pitchFamily="34" charset="-122"/>
              </a:rPr>
              <a:t>，</a:t>
            </a:r>
            <a:r>
              <a:rPr lang="zh-CN" altLang="en-US" sz="2000" kern="0" dirty="0" smtClean="0">
                <a:solidFill>
                  <a:schemeClr val="tx1"/>
                </a:solidFill>
                <a:latin typeface="楷体" panose="02010609060101010101" charset="-122"/>
                <a:ea typeface="楷体" panose="02010609060101010101" charset="-122"/>
                <a:cs typeface="微软雅黑" panose="020B0503020204020204" pitchFamily="34" charset="-122"/>
              </a:rPr>
              <a:t>可以</a:t>
            </a: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减轻处罚</a:t>
            </a:r>
            <a:r>
              <a:rPr lang="en-US" altLang="zh-CN" sz="2000" kern="0" dirty="0" smtClean="0">
                <a:solidFill>
                  <a:schemeClr val="tx1"/>
                </a:solidFill>
                <a:latin typeface="楷体" panose="02010609060101010101" charset="-122"/>
                <a:ea typeface="楷体" panose="02010609060101010101" charset="-122"/>
                <a:cs typeface="微软雅黑" panose="020B0503020204020204" pitchFamily="34" charset="-122"/>
              </a:rPr>
              <a:t>，</a:t>
            </a:r>
            <a:r>
              <a:rPr lang="zh-CN" altLang="en-US" sz="2000" kern="0" dirty="0" smtClean="0">
                <a:solidFill>
                  <a:schemeClr val="tx1"/>
                </a:solidFill>
                <a:latin typeface="楷体" panose="02010609060101010101" charset="-122"/>
                <a:ea typeface="楷体" panose="02010609060101010101" charset="-122"/>
                <a:cs typeface="微软雅黑" panose="020B0503020204020204" pitchFamily="34" charset="-122"/>
              </a:rPr>
              <a:t>延缓</a:t>
            </a: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刑事调查，</a:t>
            </a:r>
            <a:r>
              <a:rPr lang="en-US" altLang="zh-CN" sz="2000" kern="0" dirty="0" err="1">
                <a:solidFill>
                  <a:schemeClr val="tx1"/>
                </a:solidFill>
                <a:latin typeface="楷体" panose="02010609060101010101" charset="-122"/>
                <a:ea typeface="楷体" panose="02010609060101010101" charset="-122"/>
                <a:cs typeface="微软雅黑" panose="020B0503020204020204" pitchFamily="34" charset="-122"/>
              </a:rPr>
              <a:t>不公开处罚结果</a:t>
            </a:r>
            <a:r>
              <a:rPr lang="zh-CN" altLang="en-US" sz="2000" kern="0" dirty="0">
                <a:solidFill>
                  <a:schemeClr val="tx1"/>
                </a:solidFill>
                <a:latin typeface="楷体" panose="02010609060101010101" charset="-122"/>
                <a:ea typeface="楷体" panose="02010609060101010101" charset="-122"/>
                <a:cs typeface="微软雅黑" panose="020B0503020204020204" pitchFamily="34" charset="-122"/>
              </a:rPr>
              <a:t>。</a:t>
            </a:r>
            <a:endParaRPr lang="en-US" altLang="zh-CN" sz="2000" kern="0" dirty="0">
              <a:solidFill>
                <a:schemeClr val="tx1"/>
              </a:solidFill>
              <a:latin typeface="楷体" panose="02010609060101010101" charset="-122"/>
              <a:ea typeface="楷体" panose="02010609060101010101" charset="-122"/>
              <a:cs typeface="微软雅黑" panose="020B0503020204020204" pitchFamily="34" charset="-122"/>
            </a:endParaRPr>
          </a:p>
          <a:p>
            <a:pPr marL="464185" lvl="1" indent="-285750">
              <a:lnSpc>
                <a:spcPct val="150000"/>
              </a:lnSpc>
              <a:spcBef>
                <a:spcPts val="600"/>
              </a:spcBef>
              <a:spcAft>
                <a:spcPts val="600"/>
              </a:spcAft>
              <a:buFont typeface="Arial" panose="020B0604020202020204" pitchFamily="34" charset="0"/>
              <a:buChar char="•"/>
            </a:pPr>
            <a:r>
              <a:rPr lang="en-US" altLang="zh-CN" sz="2000" kern="0" dirty="0" err="1" smtClean="0">
                <a:solidFill>
                  <a:schemeClr val="tx1"/>
                </a:solidFill>
                <a:latin typeface="楷体" panose="02010609060101010101" charset="-122"/>
                <a:ea typeface="楷体" panose="02010609060101010101" charset="-122"/>
                <a:cs typeface="微软雅黑" panose="020B0503020204020204" pitchFamily="34" charset="-122"/>
              </a:rPr>
              <a:t>黑名单制度</a:t>
            </a:r>
            <a:r>
              <a:rPr lang="en-US" altLang="zh-CN" sz="2000" kern="0" dirty="0" err="1">
                <a:solidFill>
                  <a:schemeClr val="tx1"/>
                </a:solidFill>
                <a:latin typeface="楷体" panose="02010609060101010101" charset="-122"/>
                <a:ea typeface="楷体" panose="02010609060101010101" charset="-122"/>
                <a:cs typeface="微软雅黑" panose="020B0503020204020204" pitchFamily="34" charset="-122"/>
              </a:rPr>
              <a:t>，</a:t>
            </a:r>
            <a:r>
              <a:rPr lang="en-US" altLang="zh-CN" sz="2000" kern="0" dirty="0" err="1" smtClean="0">
                <a:latin typeface="楷体" panose="02010609060101010101" charset="-122"/>
                <a:ea typeface="楷体" panose="02010609060101010101" charset="-122"/>
                <a:cs typeface="微软雅黑" panose="020B0503020204020204" pitchFamily="34" charset="-122"/>
              </a:rPr>
              <a:t>会不会引起交叉制裁和限制市场准入也是需要关注的重点</a:t>
            </a:r>
            <a:r>
              <a:rPr lang="zh-CN" altLang="en-US" sz="2000" kern="0" dirty="0" err="1" smtClean="0">
                <a:latin typeface="楷体" panose="02010609060101010101" charset="-122"/>
                <a:ea typeface="楷体" panose="02010609060101010101" charset="-122"/>
                <a:cs typeface="微软雅黑" panose="020B0503020204020204" pitchFamily="34" charset="-122"/>
              </a:rPr>
              <a:t>。</a:t>
            </a:r>
            <a:endParaRPr lang="en-US" altLang="zh-CN" sz="2000" kern="0" dirty="0" smtClean="0">
              <a:latin typeface="楷体" panose="02010609060101010101" charset="-122"/>
              <a:ea typeface="楷体" panose="02010609060101010101" charset="-122"/>
              <a:cs typeface="微软雅黑" panose="020B0503020204020204" pitchFamily="34" charset="-122"/>
            </a:endParaRPr>
          </a:p>
          <a:p>
            <a:pPr marL="464185" lvl="1" indent="-285750">
              <a:lnSpc>
                <a:spcPct val="150000"/>
              </a:lnSpc>
              <a:spcBef>
                <a:spcPts val="600"/>
              </a:spcBef>
              <a:spcAft>
                <a:spcPts val="600"/>
              </a:spcAft>
              <a:buFont typeface="Arial" panose="020B0604020202020204" pitchFamily="34" charset="0"/>
              <a:buChar char="•"/>
            </a:pPr>
            <a:r>
              <a:rPr lang="en-US" altLang="zh-CN" sz="2000" kern="0" dirty="0" err="1" smtClean="0">
                <a:latin typeface="楷体" panose="02010609060101010101" charset="-122"/>
                <a:ea typeface="楷体" panose="02010609060101010101" charset="-122"/>
                <a:cs typeface="微软雅黑" panose="020B0503020204020204" pitchFamily="34" charset="-122"/>
              </a:rPr>
              <a:t>德国企业处罚的</a:t>
            </a:r>
            <a:r>
              <a:rPr lang="zh-CN" altLang="en-US" sz="2000" kern="0" dirty="0">
                <a:latin typeface="楷体" panose="02010609060101010101" charset="-122"/>
                <a:ea typeface="楷体" panose="02010609060101010101" charset="-122"/>
                <a:cs typeface="微软雅黑" panose="020B0503020204020204" pitchFamily="34" charset="-122"/>
              </a:rPr>
              <a:t>实施</a:t>
            </a:r>
            <a:r>
              <a:rPr lang="en-US" altLang="zh-CN" sz="2000" kern="0" dirty="0" err="1">
                <a:latin typeface="楷体" panose="02010609060101010101" charset="-122"/>
                <a:ea typeface="楷体" panose="02010609060101010101" charset="-122"/>
                <a:cs typeface="微软雅黑" panose="020B0503020204020204" pitchFamily="34" charset="-122"/>
              </a:rPr>
              <a:t>也必将传导到欧盟其他国家，影响到欧盟其他国家关于企业处罚和合规管理的立法</a:t>
            </a:r>
            <a:r>
              <a:rPr lang="zh-CN" altLang="en-US" sz="2000" kern="0" dirty="0" smtClean="0">
                <a:latin typeface="楷体" panose="02010609060101010101" charset="-122"/>
                <a:ea typeface="楷体" panose="02010609060101010101" charset="-122"/>
                <a:cs typeface="微软雅黑" panose="020B0503020204020204" pitchFamily="34" charset="-122"/>
              </a:rPr>
              <a:t>。</a:t>
            </a:r>
            <a:endParaRPr lang="en-US" altLang="zh-CN" sz="2000" kern="0" dirty="0" smtClean="0">
              <a:latin typeface="楷体" panose="02010609060101010101" charset="-122"/>
              <a:ea typeface="楷体" panose="02010609060101010101" charset="-122"/>
              <a:cs typeface="微软雅黑" panose="020B0503020204020204" pitchFamily="34" charset="-122"/>
            </a:endParaRPr>
          </a:p>
          <a:p>
            <a:pPr marL="464185" lvl="1" indent="-285750">
              <a:lnSpc>
                <a:spcPct val="150000"/>
              </a:lnSpc>
              <a:spcBef>
                <a:spcPts val="600"/>
              </a:spcBef>
              <a:spcAft>
                <a:spcPts val="600"/>
              </a:spcAft>
              <a:buFont typeface="Arial" panose="020B0604020202020204" pitchFamily="34" charset="0"/>
              <a:buChar char="•"/>
            </a:pPr>
            <a:r>
              <a:rPr lang="zh-CN" altLang="en-US" sz="2000" kern="0" dirty="0">
                <a:latin typeface="楷体" panose="02010609060101010101" charset="-122"/>
                <a:ea typeface="楷体" panose="02010609060101010101" charset="-122"/>
                <a:cs typeface="微软雅黑" panose="020B0503020204020204" pitchFamily="34" charset="-122"/>
              </a:rPr>
              <a:t>企业要提高对合规型（监管类）法律风险的防范的重视程度。</a:t>
            </a:r>
            <a:endParaRPr lang="en-US" altLang="zh-CN" sz="2000" kern="0" dirty="0">
              <a:latin typeface="楷体" panose="02010609060101010101" charset="-122"/>
              <a:ea typeface="楷体" panose="02010609060101010101" charset="-122"/>
              <a:cs typeface="微软雅黑" panose="020B0503020204020204" pitchFamily="34" charset="-122"/>
            </a:endParaRPr>
          </a:p>
          <a:p>
            <a:pPr marL="464185" lvl="1" indent="-285750" algn="l" fontAlgn="auto">
              <a:lnSpc>
                <a:spcPct val="100000"/>
              </a:lnSpc>
              <a:spcBef>
                <a:spcPts val="0"/>
              </a:spcBef>
              <a:spcAft>
                <a:spcPts val="0"/>
              </a:spcAft>
              <a:buClrTx/>
              <a:buSzTx/>
              <a:buFont typeface="Arial" panose="020B0604020202020204" pitchFamily="34" charset="0"/>
              <a:buChar char="•"/>
            </a:pPr>
            <a:endParaRPr lang="en-US" altLang="zh-CN" kern="0" dirty="0">
              <a:solidFill>
                <a:schemeClr val="tx1"/>
              </a:solidFill>
              <a:latin typeface="楷体" panose="02010609060101010101" charset="-122"/>
              <a:ea typeface="楷体" panose="02010609060101010101"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3262432" cy="461665"/>
            </a:xfrm>
            <a:prstGeom prst="rect">
              <a:avLst/>
            </a:prstGeom>
            <a:noFill/>
          </p:spPr>
          <p:txBody>
            <a:bodyPr wrap="none" rtlCol="0">
              <a:spAutoFit/>
            </a:bodyPr>
            <a:lstStyle/>
            <a:p>
              <a:pPr algn="l"/>
              <a:r>
                <a:rPr lang="zh-CN" altLang="en-US" sz="2400" b="1" dirty="0">
                  <a:solidFill>
                    <a:srgbClr val="C00000"/>
                  </a:solidFill>
                  <a:cs typeface="+mn-ea"/>
                  <a:sym typeface="+mn-lt"/>
                </a:rPr>
                <a:t>五、出口管制合规风险</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custDataLst>
              <p:tags r:id="rId6"/>
            </p:custDataLst>
          </p:nvPr>
        </p:nvSpPr>
        <p:spPr>
          <a:xfrm>
            <a:off x="829945" y="1816735"/>
            <a:ext cx="4991100" cy="1106805"/>
          </a:xfrm>
          <a:prstGeom prst="rect">
            <a:avLst/>
          </a:prstGeom>
          <a:noFill/>
          <a:ln w="9525">
            <a:noFill/>
          </a:ln>
        </p:spPr>
        <p:txBody>
          <a:bodyPr wrap="square">
            <a:spAutoFit/>
          </a:bodyPr>
          <a:lstStyle/>
          <a:p>
            <a:pPr marL="285750" indent="-285750" fontAlgn="auto">
              <a:lnSpc>
                <a:spcPct val="150000"/>
              </a:lnSpc>
              <a:buFont typeface="Wingdings" panose="05000000000000000000" charset="0"/>
              <a:buChar char="Ø"/>
            </a:pPr>
            <a:endParaRPr lang="zh-CN" altLang="en-US" sz="1400" b="1">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ct val="150000"/>
              </a:lnSpc>
              <a:buFont typeface="Wingdings" panose="05000000000000000000" charset="0"/>
              <a:buNone/>
            </a:pPr>
            <a:endParaRPr lang="zh-CN" altLang="en-US" sz="1400" b="1">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fontAlgn="auto">
              <a:lnSpc>
                <a:spcPct val="150000"/>
              </a:lnSpc>
              <a:buFont typeface="Wingdings" panose="05000000000000000000" charset="0"/>
              <a:buChar char="Ø"/>
            </a:pP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6" name="Freeform 135"/>
          <p:cNvSpPr/>
          <p:nvPr>
            <p:custDataLst>
              <p:tags r:id="rId7"/>
            </p:custDataLst>
          </p:nvPr>
        </p:nvSpPr>
        <p:spPr bwMode="auto">
          <a:xfrm>
            <a:off x="7875064" y="3215617"/>
            <a:ext cx="2322278" cy="710848"/>
          </a:xfrm>
          <a:custGeom>
            <a:avLst/>
            <a:gdLst>
              <a:gd name="T0" fmla="*/ 350 w 699"/>
              <a:gd name="T1" fmla="*/ 0 h 188"/>
              <a:gd name="T2" fmla="*/ 0 w 699"/>
              <a:gd name="T3" fmla="*/ 94 h 188"/>
              <a:gd name="T4" fmla="*/ 350 w 699"/>
              <a:gd name="T5" fmla="*/ 188 h 188"/>
              <a:gd name="T6" fmla="*/ 699 w 699"/>
              <a:gd name="T7" fmla="*/ 94 h 188"/>
              <a:gd name="T8" fmla="*/ 350 w 699"/>
              <a:gd name="T9" fmla="*/ 0 h 188"/>
            </a:gdLst>
            <a:ahLst/>
            <a:cxnLst>
              <a:cxn ang="0">
                <a:pos x="T0" y="T1"/>
              </a:cxn>
              <a:cxn ang="0">
                <a:pos x="T2" y="T3"/>
              </a:cxn>
              <a:cxn ang="0">
                <a:pos x="T4" y="T5"/>
              </a:cxn>
              <a:cxn ang="0">
                <a:pos x="T6" y="T7"/>
              </a:cxn>
              <a:cxn ang="0">
                <a:pos x="T8" y="T9"/>
              </a:cxn>
            </a:cxnLst>
            <a:rect l="0" t="0" r="r" b="b"/>
            <a:pathLst>
              <a:path w="699" h="188">
                <a:moveTo>
                  <a:pt x="350" y="0"/>
                </a:moveTo>
                <a:lnTo>
                  <a:pt x="0" y="94"/>
                </a:lnTo>
                <a:lnTo>
                  <a:pt x="350" y="188"/>
                </a:lnTo>
                <a:lnTo>
                  <a:pt x="699" y="94"/>
                </a:lnTo>
                <a:lnTo>
                  <a:pt x="350" y="0"/>
                </a:lnTo>
                <a:close/>
              </a:path>
            </a:pathLst>
          </a:custGeom>
          <a:solidFill>
            <a:srgbClr val="640000"/>
          </a:solidFill>
          <a:ln>
            <a:noFill/>
          </a:ln>
        </p:spPr>
        <p:txBody>
          <a:bodyPr vert="horz" wrap="square" lIns="45715" tIns="22857" rIns="45715" bIns="22857" numCol="1" anchor="t" anchorCtr="0" compatLnSpc="1"/>
          <a:lstStyle/>
          <a:p>
            <a:pPr>
              <a:lnSpc>
                <a:spcPct val="120000"/>
              </a:lnSpc>
            </a:pPr>
            <a:endParaRPr lang="en-US" sz="900" dirty="0">
              <a:latin typeface="微软雅黑" panose="020B0503020204020204" pitchFamily="34" charset="-122"/>
              <a:ea typeface="微软雅黑" panose="020B0503020204020204" pitchFamily="34" charset="-122"/>
            </a:endParaRPr>
          </a:p>
        </p:txBody>
      </p:sp>
      <p:sp>
        <p:nvSpPr>
          <p:cNvPr id="47" name="Freeform 136"/>
          <p:cNvSpPr/>
          <p:nvPr>
            <p:custDataLst>
              <p:tags r:id="rId8"/>
            </p:custDataLst>
          </p:nvPr>
        </p:nvSpPr>
        <p:spPr bwMode="auto">
          <a:xfrm>
            <a:off x="9019591" y="3571478"/>
            <a:ext cx="1943684" cy="1701489"/>
          </a:xfrm>
          <a:custGeom>
            <a:avLst/>
            <a:gdLst>
              <a:gd name="T0" fmla="*/ 0 w 585"/>
              <a:gd name="T1" fmla="*/ 94 h 450"/>
              <a:gd name="T2" fmla="*/ 0 w 585"/>
              <a:gd name="T3" fmla="*/ 450 h 450"/>
              <a:gd name="T4" fmla="*/ 585 w 585"/>
              <a:gd name="T5" fmla="*/ 290 h 450"/>
              <a:gd name="T6" fmla="*/ 349 w 585"/>
              <a:gd name="T7" fmla="*/ 0 h 450"/>
              <a:gd name="T8" fmla="*/ 0 w 585"/>
              <a:gd name="T9" fmla="*/ 94 h 450"/>
            </a:gdLst>
            <a:ahLst/>
            <a:cxnLst>
              <a:cxn ang="0">
                <a:pos x="T0" y="T1"/>
              </a:cxn>
              <a:cxn ang="0">
                <a:pos x="T2" y="T3"/>
              </a:cxn>
              <a:cxn ang="0">
                <a:pos x="T4" y="T5"/>
              </a:cxn>
              <a:cxn ang="0">
                <a:pos x="T6" y="T7"/>
              </a:cxn>
              <a:cxn ang="0">
                <a:pos x="T8" y="T9"/>
              </a:cxn>
            </a:cxnLst>
            <a:rect l="0" t="0" r="r" b="b"/>
            <a:pathLst>
              <a:path w="585" h="450">
                <a:moveTo>
                  <a:pt x="0" y="94"/>
                </a:moveTo>
                <a:lnTo>
                  <a:pt x="0" y="450"/>
                </a:lnTo>
                <a:lnTo>
                  <a:pt x="585" y="290"/>
                </a:lnTo>
                <a:lnTo>
                  <a:pt x="349" y="0"/>
                </a:lnTo>
                <a:lnTo>
                  <a:pt x="0" y="94"/>
                </a:lnTo>
                <a:close/>
              </a:path>
            </a:pathLst>
          </a:custGeom>
          <a:solidFill>
            <a:srgbClr val="C00000"/>
          </a:solidFill>
          <a:ln>
            <a:noFill/>
          </a:ln>
        </p:spPr>
        <p:txBody>
          <a:bodyPr vert="horz" wrap="square" lIns="45715" tIns="22857" rIns="45715" bIns="22857" numCol="1" anchor="t" anchorCtr="0" compatLnSpc="1"/>
          <a:lstStyle/>
          <a:p>
            <a:pPr>
              <a:lnSpc>
                <a:spcPct val="120000"/>
              </a:lnSpc>
            </a:pPr>
            <a:endParaRPr lang="en-US" sz="900" dirty="0">
              <a:latin typeface="微软雅黑" panose="020B0503020204020204" pitchFamily="34" charset="-122"/>
              <a:ea typeface="微软雅黑" panose="020B0503020204020204" pitchFamily="34" charset="-122"/>
            </a:endParaRPr>
          </a:p>
        </p:txBody>
      </p:sp>
      <p:sp>
        <p:nvSpPr>
          <p:cNvPr id="48" name="Freeform 137"/>
          <p:cNvSpPr/>
          <p:nvPr>
            <p:custDataLst>
              <p:tags r:id="rId9"/>
            </p:custDataLst>
          </p:nvPr>
        </p:nvSpPr>
        <p:spPr bwMode="auto">
          <a:xfrm>
            <a:off x="7090771" y="3571478"/>
            <a:ext cx="1946307" cy="1701489"/>
          </a:xfrm>
          <a:custGeom>
            <a:avLst/>
            <a:gdLst>
              <a:gd name="T0" fmla="*/ 586 w 586"/>
              <a:gd name="T1" fmla="*/ 94 h 450"/>
              <a:gd name="T2" fmla="*/ 586 w 586"/>
              <a:gd name="T3" fmla="*/ 450 h 450"/>
              <a:gd name="T4" fmla="*/ 0 w 586"/>
              <a:gd name="T5" fmla="*/ 290 h 450"/>
              <a:gd name="T6" fmla="*/ 236 w 586"/>
              <a:gd name="T7" fmla="*/ 0 h 450"/>
              <a:gd name="T8" fmla="*/ 586 w 586"/>
              <a:gd name="T9" fmla="*/ 94 h 450"/>
            </a:gdLst>
            <a:ahLst/>
            <a:cxnLst>
              <a:cxn ang="0">
                <a:pos x="T0" y="T1"/>
              </a:cxn>
              <a:cxn ang="0">
                <a:pos x="T2" y="T3"/>
              </a:cxn>
              <a:cxn ang="0">
                <a:pos x="T4" y="T5"/>
              </a:cxn>
              <a:cxn ang="0">
                <a:pos x="T6" y="T7"/>
              </a:cxn>
              <a:cxn ang="0">
                <a:pos x="T8" y="T9"/>
              </a:cxn>
            </a:cxnLst>
            <a:rect l="0" t="0" r="r" b="b"/>
            <a:pathLst>
              <a:path w="586" h="450">
                <a:moveTo>
                  <a:pt x="586" y="94"/>
                </a:moveTo>
                <a:lnTo>
                  <a:pt x="586" y="450"/>
                </a:lnTo>
                <a:lnTo>
                  <a:pt x="0" y="290"/>
                </a:lnTo>
                <a:lnTo>
                  <a:pt x="236" y="0"/>
                </a:lnTo>
                <a:lnTo>
                  <a:pt x="586" y="94"/>
                </a:lnTo>
                <a:close/>
              </a:path>
            </a:pathLst>
          </a:custGeom>
          <a:solidFill>
            <a:srgbClr val="B80201"/>
          </a:solidFill>
          <a:ln>
            <a:solidFill>
              <a:srgbClr val="CD5C55"/>
            </a:solidFill>
          </a:ln>
        </p:spPr>
        <p:txBody>
          <a:bodyPr vert="horz" wrap="square" lIns="45715" tIns="22857" rIns="45715" bIns="22857" numCol="1" anchor="t" anchorCtr="0" compatLnSpc="1"/>
          <a:lstStyle/>
          <a:p>
            <a:pPr>
              <a:lnSpc>
                <a:spcPct val="120000"/>
              </a:lnSpc>
            </a:pPr>
            <a:endParaRPr lang="en-US" sz="900" dirty="0">
              <a:latin typeface="微软雅黑" panose="020B0503020204020204" pitchFamily="34" charset="-122"/>
              <a:ea typeface="微软雅黑" panose="020B0503020204020204" pitchFamily="34" charset="-122"/>
            </a:endParaRPr>
          </a:p>
        </p:txBody>
      </p:sp>
      <p:sp>
        <p:nvSpPr>
          <p:cNvPr id="49" name="Freeform 138"/>
          <p:cNvSpPr/>
          <p:nvPr>
            <p:custDataLst>
              <p:tags r:id="rId10"/>
            </p:custDataLst>
          </p:nvPr>
        </p:nvSpPr>
        <p:spPr bwMode="auto">
          <a:xfrm>
            <a:off x="9023088" y="1763319"/>
            <a:ext cx="1139280" cy="2034617"/>
          </a:xfrm>
          <a:custGeom>
            <a:avLst/>
            <a:gdLst>
              <a:gd name="T0" fmla="*/ 0 w 343"/>
              <a:gd name="T1" fmla="*/ 0 h 538"/>
              <a:gd name="T2" fmla="*/ 0 w 343"/>
              <a:gd name="T3" fmla="*/ 538 h 538"/>
              <a:gd name="T4" fmla="*/ 343 w 343"/>
              <a:gd name="T5" fmla="*/ 446 h 538"/>
              <a:gd name="T6" fmla="*/ 0 w 343"/>
              <a:gd name="T7" fmla="*/ 0 h 538"/>
            </a:gdLst>
            <a:ahLst/>
            <a:cxnLst>
              <a:cxn ang="0">
                <a:pos x="T0" y="T1"/>
              </a:cxn>
              <a:cxn ang="0">
                <a:pos x="T2" y="T3"/>
              </a:cxn>
              <a:cxn ang="0">
                <a:pos x="T4" y="T5"/>
              </a:cxn>
              <a:cxn ang="0">
                <a:pos x="T6" y="T7"/>
              </a:cxn>
            </a:cxnLst>
            <a:rect l="0" t="0" r="r" b="b"/>
            <a:pathLst>
              <a:path w="343" h="538">
                <a:moveTo>
                  <a:pt x="0" y="0"/>
                </a:moveTo>
                <a:lnTo>
                  <a:pt x="0" y="538"/>
                </a:lnTo>
                <a:lnTo>
                  <a:pt x="343" y="446"/>
                </a:lnTo>
                <a:lnTo>
                  <a:pt x="0" y="0"/>
                </a:lnTo>
                <a:close/>
              </a:path>
            </a:pathLst>
          </a:custGeom>
          <a:solidFill>
            <a:srgbClr val="A5A5A5">
              <a:lumMod val="75000"/>
            </a:srgbClr>
          </a:solidFill>
          <a:ln>
            <a:noFill/>
          </a:ln>
        </p:spPr>
        <p:txBody>
          <a:bodyPr vert="horz" wrap="square" lIns="45715" tIns="22857" rIns="45715" bIns="22857" numCol="1" anchor="t" anchorCtr="0" compatLnSpc="1"/>
          <a:lstStyle/>
          <a:p>
            <a:pPr>
              <a:lnSpc>
                <a:spcPct val="120000"/>
              </a:lnSpc>
            </a:pPr>
            <a:endParaRPr lang="en-US" sz="900">
              <a:latin typeface="微软雅黑" panose="020B0503020204020204" pitchFamily="34" charset="-122"/>
              <a:ea typeface="微软雅黑" panose="020B0503020204020204" pitchFamily="34" charset="-122"/>
            </a:endParaRPr>
          </a:p>
        </p:txBody>
      </p:sp>
      <p:sp>
        <p:nvSpPr>
          <p:cNvPr id="50" name="Freeform 139"/>
          <p:cNvSpPr/>
          <p:nvPr>
            <p:custDataLst>
              <p:tags r:id="rId11"/>
            </p:custDataLst>
          </p:nvPr>
        </p:nvSpPr>
        <p:spPr bwMode="auto">
          <a:xfrm>
            <a:off x="7901295" y="1763319"/>
            <a:ext cx="1135783" cy="2034617"/>
          </a:xfrm>
          <a:custGeom>
            <a:avLst/>
            <a:gdLst>
              <a:gd name="T0" fmla="*/ 0 w 342"/>
              <a:gd name="T1" fmla="*/ 446 h 538"/>
              <a:gd name="T2" fmla="*/ 342 w 342"/>
              <a:gd name="T3" fmla="*/ 538 h 538"/>
              <a:gd name="T4" fmla="*/ 342 w 342"/>
              <a:gd name="T5" fmla="*/ 0 h 538"/>
              <a:gd name="T6" fmla="*/ 0 w 342"/>
              <a:gd name="T7" fmla="*/ 446 h 538"/>
            </a:gdLst>
            <a:ahLst/>
            <a:cxnLst>
              <a:cxn ang="0">
                <a:pos x="T0" y="T1"/>
              </a:cxn>
              <a:cxn ang="0">
                <a:pos x="T2" y="T3"/>
              </a:cxn>
              <a:cxn ang="0">
                <a:pos x="T4" y="T5"/>
              </a:cxn>
              <a:cxn ang="0">
                <a:pos x="T6" y="T7"/>
              </a:cxn>
            </a:cxnLst>
            <a:rect l="0" t="0" r="r" b="b"/>
            <a:pathLst>
              <a:path w="342" h="538">
                <a:moveTo>
                  <a:pt x="0" y="446"/>
                </a:moveTo>
                <a:lnTo>
                  <a:pt x="342" y="538"/>
                </a:lnTo>
                <a:lnTo>
                  <a:pt x="342" y="0"/>
                </a:lnTo>
                <a:lnTo>
                  <a:pt x="0" y="446"/>
                </a:lnTo>
                <a:close/>
              </a:path>
            </a:pathLst>
          </a:custGeom>
          <a:solidFill>
            <a:srgbClr val="A5A5A5"/>
          </a:solidFill>
          <a:ln>
            <a:noFill/>
          </a:ln>
        </p:spPr>
        <p:txBody>
          <a:bodyPr vert="horz" wrap="square" lIns="45715" tIns="22857" rIns="45715" bIns="22857" numCol="1" anchor="t" anchorCtr="0" compatLnSpc="1"/>
          <a:lstStyle/>
          <a:p>
            <a:pPr>
              <a:lnSpc>
                <a:spcPct val="120000"/>
              </a:lnSpc>
            </a:pPr>
            <a:endParaRPr lang="en-US" sz="900" dirty="0">
              <a:latin typeface="微软雅黑" panose="020B0503020204020204" pitchFamily="34" charset="-122"/>
              <a:ea typeface="微软雅黑" panose="020B0503020204020204" pitchFamily="34" charset="-122"/>
            </a:endParaRPr>
          </a:p>
        </p:txBody>
      </p:sp>
      <p:sp>
        <p:nvSpPr>
          <p:cNvPr id="32" name="Текст 13"/>
          <p:cNvSpPr txBox="1"/>
          <p:nvPr>
            <p:custDataLst>
              <p:tags r:id="rId12"/>
            </p:custDataLst>
          </p:nvPr>
        </p:nvSpPr>
        <p:spPr>
          <a:xfrm>
            <a:off x="974599" y="1632585"/>
            <a:ext cx="5011420" cy="1018540"/>
          </a:xfrm>
          <a:prstGeom prst="rect">
            <a:avLst/>
          </a:prstGeom>
        </p:spPr>
        <p:txBody>
          <a:bodyPr lIns="90000" tIns="46800" rIns="90000" bIns="46800"/>
          <a:lstStyle>
            <a:lvl1pPr marL="914400" indent="-914400" algn="l" defTabSz="2438400" rtl="0" eaLnBrk="1" latinLnBrk="0" hangingPunct="1">
              <a:spcBef>
                <a:spcPct val="20000"/>
              </a:spcBef>
              <a:buFont typeface="Arial" panose="020B0604020202020204" pitchFamily="34" charset="0"/>
              <a:buChar char="•"/>
              <a:defRPr sz="8500" kern="1200">
                <a:solidFill>
                  <a:srgbClr val="000000"/>
                </a:solidFill>
                <a:latin typeface="Arial" panose="020B0604020202020204" pitchFamily="34" charset="0"/>
                <a:ea typeface="微软雅黑" panose="020B0503020204020204" pitchFamily="34" charset="-122"/>
                <a:cs typeface="+mn-ea"/>
              </a:defRPr>
            </a:lvl1pPr>
            <a:lvl2pPr marL="1981200" indent="-762000" algn="l" defTabSz="2438400" rtl="0" eaLnBrk="1" latinLnBrk="0" hangingPunct="1">
              <a:spcBef>
                <a:spcPct val="20000"/>
              </a:spcBef>
              <a:buFont typeface="Arial" panose="020B0604020202020204" pitchFamily="34" charset="0"/>
              <a:buChar char="–"/>
              <a:defRPr sz="7500" kern="1200">
                <a:solidFill>
                  <a:srgbClr val="000000"/>
                </a:solidFill>
                <a:latin typeface="Arial" panose="020B0604020202020204" pitchFamily="34" charset="0"/>
                <a:ea typeface="微软雅黑" panose="020B0503020204020204" pitchFamily="34" charset="-122"/>
                <a:cs typeface="+mn-ea"/>
              </a:defRPr>
            </a:lvl2pPr>
            <a:lvl3pPr marL="3048000" indent="-609600" algn="l" defTabSz="2438400" rtl="0" eaLnBrk="1" latinLnBrk="0" hangingPunct="1">
              <a:spcBef>
                <a:spcPct val="20000"/>
              </a:spcBef>
              <a:buFont typeface="Arial" panose="020B0604020202020204" pitchFamily="34" charset="0"/>
              <a:buChar char="•"/>
              <a:defRPr sz="6400" kern="1200">
                <a:solidFill>
                  <a:srgbClr val="000000"/>
                </a:solidFill>
                <a:latin typeface="Arial" panose="020B0604020202020204" pitchFamily="34" charset="0"/>
                <a:ea typeface="微软雅黑" panose="020B0503020204020204" pitchFamily="34" charset="-122"/>
                <a:cs typeface="+mn-ea"/>
              </a:defRPr>
            </a:lvl3pPr>
            <a:lvl4pPr marL="4267200"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4pPr>
            <a:lvl5pPr marL="5486400"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5pPr>
            <a:lvl6pPr marL="67062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6pPr>
            <a:lvl7pPr marL="79254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7pPr>
            <a:lvl8pPr marL="91446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8pPr>
            <a:lvl9pPr marL="103638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9pPr>
          </a:lstStyle>
          <a:p>
            <a:pPr marL="285750" indent="-285750" algn="just" defTabSz="914400" fontAlgn="auto">
              <a:lnSpc>
                <a:spcPct val="150000"/>
              </a:lnSpc>
              <a:spcBef>
                <a:spcPts val="0"/>
              </a:spcBef>
              <a:buClrTx/>
              <a:buSzTx/>
              <a:buFont typeface="Wingdings" panose="05000000000000000000" charset="0"/>
              <a:buChar char="Ø"/>
            </a:pPr>
            <a:r>
              <a:rPr lang="zh-CN" altLang="en-US" sz="2000" dirty="0">
                <a:solidFill>
                  <a:schemeClr val="tx1"/>
                </a:solidFill>
                <a:latin typeface="楷体" panose="02010609060101010101" charset="-122"/>
                <a:ea typeface="楷体" panose="02010609060101010101" charset="-122"/>
                <a:cs typeface="微软雅黑" panose="020B0503020204020204" pitchFamily="34" charset="-122"/>
                <a:sym typeface="+mn-ea"/>
              </a:rPr>
              <a:t>欧盟及美国均适用《关于传统武器与军民两用货物与技术的出口控制的瓦瑟纳尔协议》国际协定，对具有军用价值的民用商品、软件或技术，以及设计为军用的商品、软件或技术进行出口管制。</a:t>
            </a:r>
            <a:endParaRPr lang="zh-CN" altLang="en-US" sz="2000" dirty="0">
              <a:solidFill>
                <a:schemeClr val="tx1"/>
              </a:solidFill>
              <a:latin typeface="楷体" panose="02010609060101010101" charset="-122"/>
              <a:ea typeface="楷体" panose="02010609060101010101" charset="-122"/>
              <a:cs typeface="微软雅黑" panose="020B0503020204020204" pitchFamily="34" charset="-122"/>
              <a:sym typeface="+mn-ea"/>
            </a:endParaRPr>
          </a:p>
          <a:p>
            <a:pPr marL="285750" indent="-285750" algn="just" defTabSz="914400" fontAlgn="auto">
              <a:lnSpc>
                <a:spcPct val="150000"/>
              </a:lnSpc>
              <a:spcBef>
                <a:spcPts val="0"/>
              </a:spcBef>
              <a:buClrTx/>
              <a:buSzTx/>
              <a:buFont typeface="Wingdings" panose="05000000000000000000" charset="0"/>
              <a:buChar char="Ø"/>
            </a:pPr>
            <a:endParaRPr lang="zh-CN" altLang="en-US" sz="2000" dirty="0">
              <a:solidFill>
                <a:schemeClr val="tx1"/>
              </a:solidFill>
              <a:latin typeface="楷体" panose="02010609060101010101" charset="-122"/>
              <a:ea typeface="楷体" panose="02010609060101010101" charset="-122"/>
              <a:cs typeface="微软雅黑" panose="020B0503020204020204" pitchFamily="34" charset="-122"/>
              <a:sym typeface="+mn-ea"/>
            </a:endParaRPr>
          </a:p>
          <a:p>
            <a:pPr marL="285750" indent="-285750" algn="just" defTabSz="914400" fontAlgn="auto">
              <a:lnSpc>
                <a:spcPct val="150000"/>
              </a:lnSpc>
              <a:spcBef>
                <a:spcPts val="0"/>
              </a:spcBef>
              <a:buClrTx/>
              <a:buSzTx/>
              <a:buFont typeface="Wingdings" panose="05000000000000000000" charset="0"/>
              <a:buChar char="Ø"/>
            </a:pPr>
            <a:endParaRPr lang="zh-CN" altLang="en-US" sz="2000" dirty="0">
              <a:solidFill>
                <a:schemeClr val="tx1"/>
              </a:solidFill>
              <a:latin typeface="楷体" panose="02010609060101010101" charset="-122"/>
              <a:ea typeface="楷体" panose="02010609060101010101" charset="-122"/>
              <a:cs typeface="微软雅黑" panose="020B0503020204020204" pitchFamily="34" charset="-122"/>
            </a:endParaRPr>
          </a:p>
          <a:p>
            <a:pPr algn="just" fontAlgn="auto">
              <a:lnSpc>
                <a:spcPct val="120000"/>
              </a:lnSpc>
              <a:buNone/>
            </a:pPr>
            <a:endParaRPr lang="zh-CN" altLang="en-US" sz="2000" spc="150" dirty="0">
              <a:solidFill>
                <a:schemeClr val="tx1"/>
              </a:solidFill>
              <a:latin typeface="楷体" panose="02010609060101010101" charset="-122"/>
              <a:ea typeface="楷体" panose="02010609060101010101" charset="-122"/>
              <a:cs typeface="微软雅黑" panose="020B0503020204020204" pitchFamily="34" charset="-122"/>
              <a:sym typeface="Arial" panose="020B0604020202020204" pitchFamily="34" charset="0"/>
            </a:endParaRPr>
          </a:p>
        </p:txBody>
      </p:sp>
      <p:sp>
        <p:nvSpPr>
          <p:cNvPr id="56" name="Текст 13"/>
          <p:cNvSpPr txBox="1"/>
          <p:nvPr>
            <p:custDataLst>
              <p:tags r:id="rId13"/>
            </p:custDataLst>
          </p:nvPr>
        </p:nvSpPr>
        <p:spPr>
          <a:xfrm>
            <a:off x="974599" y="4246243"/>
            <a:ext cx="5011420" cy="1646555"/>
          </a:xfrm>
          <a:prstGeom prst="rect">
            <a:avLst/>
          </a:prstGeom>
        </p:spPr>
        <p:txBody>
          <a:bodyPr lIns="90000" tIns="46800" rIns="90000" bIns="46800"/>
          <a:lstStyle>
            <a:lvl1pPr marL="914400" indent="-914400" algn="l" defTabSz="2438400" rtl="0" eaLnBrk="1" latinLnBrk="0" hangingPunct="1">
              <a:spcBef>
                <a:spcPct val="20000"/>
              </a:spcBef>
              <a:buFont typeface="Arial" panose="020B0604020202020204" pitchFamily="34" charset="0"/>
              <a:buChar char="•"/>
              <a:defRPr sz="8500" kern="1200">
                <a:solidFill>
                  <a:srgbClr val="000000"/>
                </a:solidFill>
                <a:latin typeface="Arial" panose="020B0604020202020204" pitchFamily="34" charset="0"/>
                <a:ea typeface="微软雅黑" panose="020B0503020204020204" pitchFamily="34" charset="-122"/>
                <a:cs typeface="+mn-ea"/>
              </a:defRPr>
            </a:lvl1pPr>
            <a:lvl2pPr marL="1981200" indent="-762000" algn="l" defTabSz="2438400" rtl="0" eaLnBrk="1" latinLnBrk="0" hangingPunct="1">
              <a:spcBef>
                <a:spcPct val="20000"/>
              </a:spcBef>
              <a:buFont typeface="Arial" panose="020B0604020202020204" pitchFamily="34" charset="0"/>
              <a:buChar char="–"/>
              <a:defRPr sz="7500" kern="1200">
                <a:solidFill>
                  <a:srgbClr val="000000"/>
                </a:solidFill>
                <a:latin typeface="Arial" panose="020B0604020202020204" pitchFamily="34" charset="0"/>
                <a:ea typeface="微软雅黑" panose="020B0503020204020204" pitchFamily="34" charset="-122"/>
                <a:cs typeface="+mn-ea"/>
              </a:defRPr>
            </a:lvl2pPr>
            <a:lvl3pPr marL="3048000" indent="-609600" algn="l" defTabSz="2438400" rtl="0" eaLnBrk="1" latinLnBrk="0" hangingPunct="1">
              <a:spcBef>
                <a:spcPct val="20000"/>
              </a:spcBef>
              <a:buFont typeface="Arial" panose="020B0604020202020204" pitchFamily="34" charset="0"/>
              <a:buChar char="•"/>
              <a:defRPr sz="6400" kern="1200">
                <a:solidFill>
                  <a:srgbClr val="000000"/>
                </a:solidFill>
                <a:latin typeface="Arial" panose="020B0604020202020204" pitchFamily="34" charset="0"/>
                <a:ea typeface="微软雅黑" panose="020B0503020204020204" pitchFamily="34" charset="-122"/>
                <a:cs typeface="+mn-ea"/>
              </a:defRPr>
            </a:lvl3pPr>
            <a:lvl4pPr marL="4267200"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4pPr>
            <a:lvl5pPr marL="5486400"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5pPr>
            <a:lvl6pPr marL="67062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6pPr>
            <a:lvl7pPr marL="79254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7pPr>
            <a:lvl8pPr marL="91446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8pPr>
            <a:lvl9pPr marL="10363835" indent="-609600" algn="l" defTabSz="2438400" rtl="0" eaLnBrk="1" latinLnBrk="0" hangingPunct="1">
              <a:spcBef>
                <a:spcPct val="20000"/>
              </a:spcBef>
              <a:buFont typeface="Arial" panose="020B0604020202020204" pitchFamily="34" charset="0"/>
              <a:buChar char="•"/>
              <a:defRPr sz="5300" kern="1200">
                <a:solidFill>
                  <a:srgbClr val="000000"/>
                </a:solidFill>
                <a:latin typeface="Arial" panose="020B0604020202020204" pitchFamily="34" charset="0"/>
                <a:ea typeface="微软雅黑" panose="020B0503020204020204" pitchFamily="34" charset="-122"/>
                <a:cs typeface="+mn-ea"/>
              </a:defRPr>
            </a:lvl9pPr>
          </a:lstStyle>
          <a:p>
            <a:pPr marL="285750" indent="-285750" algn="just" defTabSz="914400">
              <a:lnSpc>
                <a:spcPct val="150000"/>
              </a:lnSpc>
              <a:spcBef>
                <a:spcPts val="0"/>
              </a:spcBef>
              <a:buClrTx/>
              <a:buSzTx/>
              <a:buFont typeface="Wingdings" panose="05000000000000000000" charset="0"/>
              <a:buChar char="Ø"/>
            </a:pPr>
            <a:r>
              <a:rPr lang="zh-CN" altLang="en-US" sz="2000" dirty="0" smtClean="0">
                <a:solidFill>
                  <a:schemeClr val="tx1"/>
                </a:solidFill>
                <a:latin typeface="楷体" panose="02010609060101010101" charset="-122"/>
                <a:ea typeface="楷体" panose="02010609060101010101" charset="-122"/>
                <a:cs typeface="楷体" panose="02010609060101010101" charset="-122"/>
                <a:sym typeface="+mn-ea"/>
              </a:rPr>
              <a:t>欧盟</a:t>
            </a:r>
            <a:r>
              <a:rPr lang="zh-CN" altLang="en-US" sz="2000" dirty="0">
                <a:solidFill>
                  <a:schemeClr val="tx1"/>
                </a:solidFill>
                <a:latin typeface="楷体" panose="02010609060101010101" charset="-122"/>
                <a:ea typeface="楷体" panose="02010609060101010101" charset="-122"/>
                <a:cs typeface="楷体" panose="02010609060101010101" charset="-122"/>
                <a:sym typeface="+mn-ea"/>
              </a:rPr>
              <a:t>两用物项主要是对具有军用价值的</a:t>
            </a:r>
            <a:r>
              <a:rPr lang="zh-CN" altLang="en-US" sz="2000" dirty="0" smtClean="0">
                <a:solidFill>
                  <a:schemeClr val="tx1"/>
                </a:solidFill>
                <a:latin typeface="楷体" panose="02010609060101010101" charset="-122"/>
                <a:ea typeface="楷体" panose="02010609060101010101" charset="-122"/>
                <a:cs typeface="楷体" panose="02010609060101010101" charset="-122"/>
                <a:sym typeface="+mn-ea"/>
              </a:rPr>
              <a:t>民用商品</a:t>
            </a:r>
            <a:r>
              <a:rPr lang="zh-CN" altLang="en-US" sz="2000" dirty="0">
                <a:solidFill>
                  <a:schemeClr val="tx1"/>
                </a:solidFill>
                <a:latin typeface="楷体" panose="02010609060101010101" charset="-122"/>
                <a:ea typeface="楷体" panose="02010609060101010101" charset="-122"/>
                <a:cs typeface="楷体" panose="02010609060101010101" charset="-122"/>
                <a:sym typeface="+mn-ea"/>
              </a:rPr>
              <a:t>、软件或技术进行管制，“开发”、“生产”或“使用”受管制商品所必须的技术即便用于非管制商品，也受到出口管制。</a:t>
            </a:r>
            <a:endParaRPr lang="zh-CN" altLang="en-US" sz="2000" dirty="0">
              <a:solidFill>
                <a:schemeClr val="tx1"/>
              </a:solidFill>
              <a:latin typeface="楷体" panose="02010609060101010101" charset="-122"/>
              <a:ea typeface="楷体" panose="02010609060101010101" charset="-122"/>
              <a:cs typeface="楷体" panose="02010609060101010101" charset="-122"/>
            </a:endParaRPr>
          </a:p>
          <a:p>
            <a:pPr marL="0" indent="0" algn="just">
              <a:lnSpc>
                <a:spcPct val="120000"/>
              </a:lnSpc>
              <a:buNone/>
            </a:pPr>
            <a:endParaRPr lang="zh-CN" altLang="en-US" sz="2000" spc="150" dirty="0">
              <a:solidFill>
                <a:schemeClr val="tx1"/>
              </a:solidFill>
              <a:latin typeface="楷体" panose="02010609060101010101" charset="-122"/>
              <a:ea typeface="楷体" panose="02010609060101010101" charset="-122"/>
              <a:cs typeface="楷体" panose="02010609060101010101"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1925527" cy="830997"/>
            </a:xfrm>
            <a:prstGeom prst="rect">
              <a:avLst/>
            </a:prstGeom>
            <a:noFill/>
          </p:spPr>
          <p:txBody>
            <a:bodyPr wrap="none" rtlCol="0">
              <a:spAutoFit/>
            </a:bodyPr>
            <a:lstStyle/>
            <a:p>
              <a:pPr algn="l"/>
              <a:r>
                <a:rPr lang="en-US" altLang="zh-CN" sz="2400" b="1" dirty="0">
                  <a:solidFill>
                    <a:srgbClr val="C00000"/>
                  </a:solidFill>
                  <a:cs typeface="+mn-ea"/>
                  <a:sym typeface="+mn-lt"/>
                </a:rPr>
                <a:t>      </a:t>
              </a:r>
              <a:r>
                <a:rPr lang="zh-CN" altLang="en-US" sz="2400" b="1" dirty="0">
                  <a:solidFill>
                    <a:srgbClr val="C00000"/>
                  </a:solidFill>
                  <a:cs typeface="+mn-ea"/>
                  <a:sym typeface="+mn-lt"/>
                </a:rPr>
                <a:t>整体启示</a:t>
              </a:r>
              <a:endParaRPr lang="zh-CN" altLang="en-US" sz="2400" b="1" dirty="0">
                <a:solidFill>
                  <a:srgbClr val="C00000"/>
                </a:solidFill>
                <a:cs typeface="+mn-ea"/>
                <a:sym typeface="+mn-lt"/>
              </a:endParaRPr>
            </a:p>
            <a:p>
              <a:pPr algn="l"/>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pic>
        <p:nvPicPr>
          <p:cNvPr id="3" name="图片 2" descr="2025117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7555" y="1195070"/>
            <a:ext cx="275590" cy="275590"/>
          </a:xfrm>
          <a:prstGeom prst="rect">
            <a:avLst/>
          </a:prstGeom>
        </p:spPr>
      </p:pic>
      <p:sp>
        <p:nvSpPr>
          <p:cNvPr id="33" name="矩形: 圆角 32"/>
          <p:cNvSpPr/>
          <p:nvPr>
            <p:custDataLst>
              <p:tags r:id="rId4"/>
            </p:custDataLst>
          </p:nvPr>
        </p:nvSpPr>
        <p:spPr>
          <a:xfrm>
            <a:off x="5840206" y="1852151"/>
            <a:ext cx="552450" cy="191782"/>
          </a:xfrm>
          <a:prstGeom prst="roundRect">
            <a:avLst>
              <a:gd name="adj" fmla="val 50000"/>
            </a:avLst>
          </a:prstGeom>
          <a:solidFill>
            <a:srgbClr val="8590CA">
              <a:lumMod val="60000"/>
              <a:lumOff val="40000"/>
            </a:srgbClr>
          </a:solidFill>
          <a:ln>
            <a:no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圆角 11"/>
          <p:cNvSpPr/>
          <p:nvPr>
            <p:custDataLst>
              <p:tags r:id="rId5"/>
            </p:custDataLst>
          </p:nvPr>
        </p:nvSpPr>
        <p:spPr>
          <a:xfrm>
            <a:off x="5840206" y="5645985"/>
            <a:ext cx="552450" cy="191782"/>
          </a:xfrm>
          <a:prstGeom prst="roundRect">
            <a:avLst>
              <a:gd name="adj" fmla="val 50000"/>
            </a:avLst>
          </a:prstGeom>
          <a:solidFill>
            <a:schemeClr val="bg1"/>
          </a:solidFill>
          <a:ln>
            <a:solidFill>
              <a:srgbClr val="C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7" name="Freeform 7"/>
          <p:cNvSpPr>
            <a:spLocks noEditPoints="1"/>
          </p:cNvSpPr>
          <p:nvPr>
            <p:custDataLst>
              <p:tags r:id="rId6"/>
            </p:custDataLst>
          </p:nvPr>
        </p:nvSpPr>
        <p:spPr bwMode="auto">
          <a:xfrm>
            <a:off x="5005595" y="1826076"/>
            <a:ext cx="2180811" cy="4119935"/>
          </a:xfrm>
          <a:custGeom>
            <a:avLst/>
            <a:gdLst>
              <a:gd name="T0" fmla="*/ 464 w 464"/>
              <a:gd name="T1" fmla="*/ 74 h 876"/>
              <a:gd name="T2" fmla="*/ 390 w 464"/>
              <a:gd name="T3" fmla="*/ 0 h 876"/>
              <a:gd name="T4" fmla="*/ 74 w 464"/>
              <a:gd name="T5" fmla="*/ 0 h 876"/>
              <a:gd name="T6" fmla="*/ 0 w 464"/>
              <a:gd name="T7" fmla="*/ 74 h 876"/>
              <a:gd name="T8" fmla="*/ 0 w 464"/>
              <a:gd name="T9" fmla="*/ 802 h 876"/>
              <a:gd name="T10" fmla="*/ 74 w 464"/>
              <a:gd name="T11" fmla="*/ 876 h 876"/>
              <a:gd name="T12" fmla="*/ 390 w 464"/>
              <a:gd name="T13" fmla="*/ 876 h 876"/>
              <a:gd name="T14" fmla="*/ 464 w 464"/>
              <a:gd name="T15" fmla="*/ 802 h 876"/>
              <a:gd name="T16" fmla="*/ 464 w 464"/>
              <a:gd name="T17" fmla="*/ 74 h 876"/>
              <a:gd name="T18" fmla="*/ 193 w 464"/>
              <a:gd name="T19" fmla="*/ 20 h 876"/>
              <a:gd name="T20" fmla="*/ 276 w 464"/>
              <a:gd name="T21" fmla="*/ 20 h 876"/>
              <a:gd name="T22" fmla="*/ 282 w 464"/>
              <a:gd name="T23" fmla="*/ 26 h 876"/>
              <a:gd name="T24" fmla="*/ 276 w 464"/>
              <a:gd name="T25" fmla="*/ 32 h 876"/>
              <a:gd name="T26" fmla="*/ 193 w 464"/>
              <a:gd name="T27" fmla="*/ 32 h 876"/>
              <a:gd name="T28" fmla="*/ 188 w 464"/>
              <a:gd name="T29" fmla="*/ 26 h 876"/>
              <a:gd name="T30" fmla="*/ 193 w 464"/>
              <a:gd name="T31" fmla="*/ 20 h 876"/>
              <a:gd name="T32" fmla="*/ 267 w 464"/>
              <a:gd name="T33" fmla="*/ 848 h 876"/>
              <a:gd name="T34" fmla="*/ 201 w 464"/>
              <a:gd name="T35" fmla="*/ 848 h 876"/>
              <a:gd name="T36" fmla="*/ 184 w 464"/>
              <a:gd name="T37" fmla="*/ 832 h 876"/>
              <a:gd name="T38" fmla="*/ 201 w 464"/>
              <a:gd name="T39" fmla="*/ 816 h 876"/>
              <a:gd name="T40" fmla="*/ 267 w 464"/>
              <a:gd name="T41" fmla="*/ 816 h 876"/>
              <a:gd name="T42" fmla="*/ 285 w 464"/>
              <a:gd name="T43" fmla="*/ 832 h 876"/>
              <a:gd name="T44" fmla="*/ 267 w 464"/>
              <a:gd name="T45" fmla="*/ 848 h 876"/>
              <a:gd name="T46" fmla="*/ 440 w 464"/>
              <a:gd name="T47" fmla="*/ 800 h 876"/>
              <a:gd name="T48" fmla="*/ 28 w 464"/>
              <a:gd name="T49" fmla="*/ 800 h 876"/>
              <a:gd name="T50" fmla="*/ 28 w 464"/>
              <a:gd name="T51" fmla="*/ 76 h 876"/>
              <a:gd name="T52" fmla="*/ 440 w 464"/>
              <a:gd name="T53" fmla="*/ 76 h 876"/>
              <a:gd name="T54" fmla="*/ 440 w 464"/>
              <a:gd name="T55" fmla="*/ 80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4" h="876">
                <a:moveTo>
                  <a:pt x="464" y="74"/>
                </a:moveTo>
                <a:cubicBezTo>
                  <a:pt x="464" y="33"/>
                  <a:pt x="431" y="0"/>
                  <a:pt x="390" y="0"/>
                </a:cubicBezTo>
                <a:cubicBezTo>
                  <a:pt x="74" y="0"/>
                  <a:pt x="74" y="0"/>
                  <a:pt x="74" y="0"/>
                </a:cubicBezTo>
                <a:cubicBezTo>
                  <a:pt x="33" y="0"/>
                  <a:pt x="0" y="33"/>
                  <a:pt x="0" y="74"/>
                </a:cubicBezTo>
                <a:cubicBezTo>
                  <a:pt x="0" y="802"/>
                  <a:pt x="0" y="802"/>
                  <a:pt x="0" y="802"/>
                </a:cubicBezTo>
                <a:cubicBezTo>
                  <a:pt x="0" y="843"/>
                  <a:pt x="33" y="876"/>
                  <a:pt x="74" y="876"/>
                </a:cubicBezTo>
                <a:cubicBezTo>
                  <a:pt x="390" y="876"/>
                  <a:pt x="390" y="876"/>
                  <a:pt x="390" y="876"/>
                </a:cubicBezTo>
                <a:cubicBezTo>
                  <a:pt x="431" y="876"/>
                  <a:pt x="464" y="843"/>
                  <a:pt x="464" y="802"/>
                </a:cubicBezTo>
                <a:lnTo>
                  <a:pt x="464" y="74"/>
                </a:lnTo>
                <a:close/>
                <a:moveTo>
                  <a:pt x="193" y="20"/>
                </a:moveTo>
                <a:cubicBezTo>
                  <a:pt x="276" y="20"/>
                  <a:pt x="276" y="20"/>
                  <a:pt x="276" y="20"/>
                </a:cubicBezTo>
                <a:cubicBezTo>
                  <a:pt x="279" y="20"/>
                  <a:pt x="282" y="23"/>
                  <a:pt x="282" y="26"/>
                </a:cubicBezTo>
                <a:cubicBezTo>
                  <a:pt x="282" y="29"/>
                  <a:pt x="279" y="32"/>
                  <a:pt x="276" y="32"/>
                </a:cubicBezTo>
                <a:cubicBezTo>
                  <a:pt x="193" y="32"/>
                  <a:pt x="193" y="32"/>
                  <a:pt x="193" y="32"/>
                </a:cubicBezTo>
                <a:cubicBezTo>
                  <a:pt x="190" y="32"/>
                  <a:pt x="188" y="29"/>
                  <a:pt x="188" y="26"/>
                </a:cubicBezTo>
                <a:cubicBezTo>
                  <a:pt x="188" y="23"/>
                  <a:pt x="190" y="20"/>
                  <a:pt x="193" y="20"/>
                </a:cubicBezTo>
                <a:close/>
                <a:moveTo>
                  <a:pt x="267" y="848"/>
                </a:moveTo>
                <a:cubicBezTo>
                  <a:pt x="201" y="848"/>
                  <a:pt x="201" y="848"/>
                  <a:pt x="201" y="848"/>
                </a:cubicBezTo>
                <a:cubicBezTo>
                  <a:pt x="191" y="848"/>
                  <a:pt x="184" y="842"/>
                  <a:pt x="184" y="832"/>
                </a:cubicBezTo>
                <a:cubicBezTo>
                  <a:pt x="184" y="822"/>
                  <a:pt x="191" y="816"/>
                  <a:pt x="201" y="816"/>
                </a:cubicBezTo>
                <a:cubicBezTo>
                  <a:pt x="267" y="816"/>
                  <a:pt x="267" y="816"/>
                  <a:pt x="267" y="816"/>
                </a:cubicBezTo>
                <a:cubicBezTo>
                  <a:pt x="277" y="816"/>
                  <a:pt x="285" y="822"/>
                  <a:pt x="285" y="832"/>
                </a:cubicBezTo>
                <a:cubicBezTo>
                  <a:pt x="285" y="842"/>
                  <a:pt x="277" y="848"/>
                  <a:pt x="267" y="848"/>
                </a:cubicBezTo>
                <a:close/>
                <a:moveTo>
                  <a:pt x="440" y="800"/>
                </a:moveTo>
                <a:cubicBezTo>
                  <a:pt x="28" y="800"/>
                  <a:pt x="28" y="800"/>
                  <a:pt x="28" y="800"/>
                </a:cubicBezTo>
                <a:cubicBezTo>
                  <a:pt x="28" y="76"/>
                  <a:pt x="28" y="76"/>
                  <a:pt x="28" y="76"/>
                </a:cubicBezTo>
                <a:cubicBezTo>
                  <a:pt x="440" y="76"/>
                  <a:pt x="440" y="76"/>
                  <a:pt x="440" y="76"/>
                </a:cubicBezTo>
                <a:lnTo>
                  <a:pt x="440" y="800"/>
                </a:lnTo>
                <a:close/>
              </a:path>
            </a:pathLst>
          </a:custGeom>
        </p:spPr>
        <p:style>
          <a:lnRef idx="2">
            <a:schemeClr val="accent3"/>
          </a:lnRef>
          <a:fillRef idx="1">
            <a:schemeClr val="lt1"/>
          </a:fillRef>
          <a:effectRef idx="0">
            <a:schemeClr val="accent3"/>
          </a:effectRef>
          <a:fontRef idx="minor">
            <a:schemeClr val="dk1"/>
          </a:fontRef>
        </p:style>
        <p:txBody>
          <a:bodyPr vert="horz" wrap="square" lIns="90000" tIns="46800" rIns="90000" bIns="46800" numCol="1" anchor="ctr" anchorCtr="0" compatLnSpc="1">
            <a:normAutofit/>
          </a:bodyPr>
          <a:lstStyle/>
          <a:p>
            <a:pPr>
              <a:lnSpc>
                <a:spcPct val="12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p:cNvSpPr txBox="1"/>
          <p:nvPr>
            <p:custDataLst>
              <p:tags r:id="rId7"/>
            </p:custDataLst>
          </p:nvPr>
        </p:nvSpPr>
        <p:spPr>
          <a:xfrm>
            <a:off x="5488356" y="3285878"/>
            <a:ext cx="1228150" cy="1081963"/>
          </a:xfrm>
          <a:prstGeom prst="rect">
            <a:avLst/>
          </a:prstGeom>
          <a:blipFill dpi="0" rotWithShape="1">
            <a:blip r:embed="rId8">
              <a:alphaModFix amt="0"/>
            </a:blip>
            <a:srcRect/>
            <a:tile tx="0" ty="0" sx="100000" sy="100000" flip="none" algn="tl"/>
          </a:blipFill>
        </p:spPr>
        <p:txBody>
          <a:bodyPr wrap="square" rtlCol="0">
            <a:normAutofit fontScale="60000" lnSpcReduction="20000"/>
          </a:bodyPr>
          <a:lstStyle>
            <a:defPPr>
              <a:defRPr lang="zh-CN"/>
            </a:defPPr>
            <a:lvl1pPr marL="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Text" lastClr="000000"/>
                </a:solidFill>
                <a:latin typeface="Arial" panose="020B0604020202020204" pitchFamily="34" charset="0"/>
                <a:ea typeface="微软雅黑" panose="020B0503020204020204" pitchFamily="34" charset="-122"/>
                <a:cs typeface="+mn-ea"/>
              </a:defRPr>
            </a:lvl9pPr>
          </a:lstStyle>
          <a:p>
            <a:pPr algn="ctr">
              <a:lnSpc>
                <a:spcPct val="120000"/>
              </a:lnSpc>
            </a:pPr>
            <a:r>
              <a:rPr lang="zh-CN" altLang="en-US" sz="2800" b="1" spc="300">
                <a:solidFill>
                  <a:srgbClr val="C00000"/>
                </a:solidFill>
                <a:latin typeface="Arial" panose="020B0604020202020204" pitchFamily="34" charset="0"/>
                <a:ea typeface="微软雅黑" panose="020B0503020204020204" pitchFamily="34" charset="-122"/>
                <a:sym typeface="Arial" panose="020B0604020202020204" pitchFamily="34" charset="0"/>
              </a:rPr>
              <a:t>五个层面思考</a:t>
            </a:r>
            <a:endParaRPr lang="zh-CN" altLang="en-US" sz="2800" b="1" spc="300">
              <a:solidFill>
                <a:srgbClr val="C00000"/>
              </a:solidFill>
              <a:latin typeface="Arial" panose="020B0604020202020204" pitchFamily="34" charset="0"/>
              <a:ea typeface="微软雅黑" panose="020B0503020204020204" pitchFamily="34" charset="-122"/>
              <a:sym typeface="Arial" panose="020B0604020202020204" pitchFamily="34" charset="0"/>
            </a:endParaRPr>
          </a:p>
          <a:p>
            <a:pPr algn="ctr">
              <a:lnSpc>
                <a:spcPct val="120000"/>
              </a:lnSpc>
            </a:pPr>
            <a:r>
              <a:rPr lang="zh-CN" altLang="en-US" sz="2800" b="1" spc="300">
                <a:solidFill>
                  <a:srgbClr val="C00000"/>
                </a:solidFill>
                <a:latin typeface="Arial" panose="020B0604020202020204" pitchFamily="34" charset="0"/>
                <a:ea typeface="微软雅黑" panose="020B0503020204020204" pitchFamily="34" charset="-122"/>
                <a:sym typeface="Arial" panose="020B0604020202020204" pitchFamily="34" charset="0"/>
              </a:rPr>
              <a:t>应对措施</a:t>
            </a:r>
            <a:endParaRPr lang="zh-CN" altLang="en-US" sz="2800" b="1" spc="300">
              <a:solidFill>
                <a:srgbClr val="C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20" name="矩形: 圆角 19"/>
          <p:cNvSpPr/>
          <p:nvPr>
            <p:custDataLst>
              <p:tags r:id="rId9"/>
            </p:custDataLst>
          </p:nvPr>
        </p:nvSpPr>
        <p:spPr>
          <a:xfrm>
            <a:off x="627381" y="1976117"/>
            <a:ext cx="3811270" cy="1691005"/>
          </a:xfrm>
          <a:prstGeom prst="roundRect">
            <a:avLst>
              <a:gd name="adj" fmla="val 5852"/>
            </a:avLst>
          </a:prstGeom>
          <a:solidFill>
            <a:sysClr val="window" lastClr="FFFFFF">
              <a:lumMod val="95000"/>
            </a:sysClr>
          </a:solidFill>
          <a:ln>
            <a:no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1" name="矩形: 圆角 20"/>
          <p:cNvSpPr/>
          <p:nvPr>
            <p:custDataLst>
              <p:tags r:id="rId10"/>
            </p:custDataLst>
          </p:nvPr>
        </p:nvSpPr>
        <p:spPr>
          <a:xfrm>
            <a:off x="627380" y="3974465"/>
            <a:ext cx="3811270" cy="1863090"/>
          </a:xfrm>
          <a:prstGeom prst="roundRect">
            <a:avLst>
              <a:gd name="adj" fmla="val 5852"/>
            </a:avLst>
          </a:prstGeom>
          <a:solidFill>
            <a:sysClr val="window" lastClr="FFFFFF">
              <a:lumMod val="95000"/>
            </a:sysClr>
          </a:solidFill>
          <a:ln>
            <a:no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4" name="直接连接符 3"/>
          <p:cNvCxnSpPr/>
          <p:nvPr>
            <p:custDataLst>
              <p:tags r:id="rId11"/>
            </p:custDataLst>
          </p:nvPr>
        </p:nvCxnSpPr>
        <p:spPr>
          <a:xfrm rot="10800000">
            <a:off x="4574104" y="2817492"/>
            <a:ext cx="405872" cy="0"/>
          </a:xfrm>
          <a:prstGeom prst="line">
            <a:avLst/>
          </a:prstGeom>
          <a:ln w="25400">
            <a:solidFill>
              <a:sysClr val="window" lastClr="FFFFFF">
                <a:lumMod val="85000"/>
              </a:sysClr>
            </a:solidFill>
            <a:prstDash val="dash"/>
          </a:ln>
        </p:spPr>
        <p:style>
          <a:lnRef idx="1">
            <a:srgbClr val="8590CA"/>
          </a:lnRef>
          <a:fillRef idx="0">
            <a:srgbClr val="8590CA"/>
          </a:fillRef>
          <a:effectRef idx="0">
            <a:srgbClr val="8590CA"/>
          </a:effectRef>
          <a:fontRef idx="minor">
            <a:sysClr val="windowText" lastClr="000000"/>
          </a:fontRef>
        </p:style>
      </p:cxnSp>
      <p:sp>
        <p:nvSpPr>
          <p:cNvPr id="5" name="椭圆 4"/>
          <p:cNvSpPr/>
          <p:nvPr>
            <p:custDataLst>
              <p:tags r:id="rId12"/>
            </p:custDataLst>
          </p:nvPr>
        </p:nvSpPr>
        <p:spPr>
          <a:xfrm rot="10800000">
            <a:off x="4337037" y="2732402"/>
            <a:ext cx="178438" cy="178438"/>
          </a:xfrm>
          <a:prstGeom prst="ellipse">
            <a:avLst/>
          </a:prstGeom>
          <a:solidFill>
            <a:srgbClr val="C00000"/>
          </a:solidFill>
          <a:ln w="50800">
            <a:solidFill>
              <a:srgbClr val="C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28" name="直接连接符 27"/>
          <p:cNvCxnSpPr/>
          <p:nvPr>
            <p:custDataLst>
              <p:tags r:id="rId13"/>
            </p:custDataLst>
          </p:nvPr>
        </p:nvCxnSpPr>
        <p:spPr>
          <a:xfrm rot="10800000">
            <a:off x="4574104" y="4818271"/>
            <a:ext cx="405872" cy="0"/>
          </a:xfrm>
          <a:prstGeom prst="line">
            <a:avLst/>
          </a:prstGeom>
          <a:ln w="25400">
            <a:solidFill>
              <a:sysClr val="window" lastClr="FFFFFF">
                <a:lumMod val="85000"/>
              </a:sysClr>
            </a:solidFill>
            <a:prstDash val="dash"/>
          </a:ln>
        </p:spPr>
        <p:style>
          <a:lnRef idx="1">
            <a:srgbClr val="8590CA"/>
          </a:lnRef>
          <a:fillRef idx="0">
            <a:srgbClr val="8590CA"/>
          </a:fillRef>
          <a:effectRef idx="0">
            <a:srgbClr val="8590CA"/>
          </a:effectRef>
          <a:fontRef idx="minor">
            <a:sysClr val="windowText" lastClr="000000"/>
          </a:fontRef>
        </p:style>
      </p:cxnSp>
      <p:sp>
        <p:nvSpPr>
          <p:cNvPr id="29" name="椭圆 28"/>
          <p:cNvSpPr/>
          <p:nvPr>
            <p:custDataLst>
              <p:tags r:id="rId14"/>
            </p:custDataLst>
          </p:nvPr>
        </p:nvSpPr>
        <p:spPr>
          <a:xfrm rot="10800000">
            <a:off x="4337037" y="4730535"/>
            <a:ext cx="178438" cy="178438"/>
          </a:xfrm>
          <a:prstGeom prst="ellipse">
            <a:avLst/>
          </a:prstGeom>
          <a:solidFill>
            <a:srgbClr val="C00000"/>
          </a:solidFill>
          <a:ln w="50800">
            <a:solidFill>
              <a:srgbClr val="C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6" name="文本框 35"/>
          <p:cNvSpPr txBox="1"/>
          <p:nvPr>
            <p:custDataLst>
              <p:tags r:id="rId15"/>
            </p:custDataLst>
          </p:nvPr>
        </p:nvSpPr>
        <p:spPr>
          <a:xfrm>
            <a:off x="754380" y="2157730"/>
            <a:ext cx="3376295" cy="1376680"/>
          </a:xfrm>
          <a:prstGeom prst="rect">
            <a:avLst/>
          </a:prstGeom>
          <a:noFill/>
        </p:spPr>
        <p:txBody>
          <a:bodyPr wrap="square" rtlCol="0"/>
          <a:lstStyle>
            <a:defPPr>
              <a:defRPr lang="zh-CN"/>
            </a:defPPr>
            <a:lvl1pPr>
              <a:lnSpc>
                <a:spcPct val="120000"/>
              </a:lnSpc>
              <a:defRPr sz="1400" spc="150">
                <a:solidFill>
                  <a:sysClr val="windowText" lastClr="000000">
                    <a:lumMod val="65000"/>
                    <a:lumOff val="35000"/>
                  </a:sysClr>
                </a:solidFill>
                <a:latin typeface="Arial" panose="020B0604020202020204" pitchFamily="34" charset="0"/>
                <a:ea typeface="微软雅黑" panose="020B0503020204020204" pitchFamily="34" charset="-122"/>
              </a:defRPr>
            </a:lvl1pPr>
          </a:lstStyle>
          <a:p>
            <a:r>
              <a:rPr lang="en-US" altLang="zh-CN" sz="1800" b="1" dirty="0">
                <a:latin typeface="微软雅黑" panose="020B0503020204020204" pitchFamily="34" charset="-122"/>
                <a:cs typeface="微软雅黑" panose="020B0503020204020204" pitchFamily="34" charset="-122"/>
                <a:sym typeface="Arial" panose="020B0604020202020204" pitchFamily="34" charset="0"/>
              </a:rPr>
              <a:t>1.</a:t>
            </a:r>
            <a:r>
              <a:rPr lang="zh-CN" altLang="en-US" sz="1800" b="1" dirty="0" smtClean="0">
                <a:latin typeface="微软雅黑" panose="020B0503020204020204" pitchFamily="34" charset="-122"/>
                <a:cs typeface="微软雅黑" panose="020B0503020204020204" pitchFamily="34" charset="-122"/>
                <a:sym typeface="Arial" panose="020B0604020202020204" pitchFamily="34" charset="0"/>
              </a:rPr>
              <a:t>在</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德国和</a:t>
            </a:r>
            <a:r>
              <a:rPr lang="zh-CN" altLang="en-US" sz="1800" b="1" dirty="0" smtClean="0">
                <a:latin typeface="微软雅黑" panose="020B0503020204020204" pitchFamily="34" charset="-122"/>
                <a:cs typeface="微软雅黑" panose="020B0503020204020204" pitchFamily="34" charset="-122"/>
                <a:sym typeface="Arial" panose="020B0604020202020204" pitchFamily="34" charset="0"/>
              </a:rPr>
              <a:t>欧盟子企业和业务</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，相关</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合规制度的建设，制度要保持对最新合规动态的适应性，</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防止</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出现违规</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事件。</a:t>
            </a:r>
            <a:endParaRPr lang="zh-CN" altLang="en-US" sz="1800" dirty="0">
              <a:latin typeface="微软雅黑" panose="020B0503020204020204" pitchFamily="34" charset="-122"/>
              <a:cs typeface="微软雅黑" panose="020B0503020204020204" pitchFamily="34" charset="-122"/>
              <a:sym typeface="Arial" panose="020B0604020202020204" pitchFamily="34" charset="0"/>
            </a:endParaRPr>
          </a:p>
          <a:p>
            <a:endParaRPr lang="zh-CN" altLang="en-US" sz="1800" dirty="0">
              <a:latin typeface="微软雅黑" panose="020B0503020204020204" pitchFamily="34" charset="-122"/>
              <a:cs typeface="微软雅黑" panose="020B0503020204020204" pitchFamily="34" charset="-122"/>
              <a:sym typeface="Arial" panose="020B0604020202020204" pitchFamily="34" charset="0"/>
            </a:endParaRPr>
          </a:p>
        </p:txBody>
      </p:sp>
      <p:sp>
        <p:nvSpPr>
          <p:cNvPr id="37" name="文本框 36"/>
          <p:cNvSpPr txBox="1"/>
          <p:nvPr>
            <p:custDataLst>
              <p:tags r:id="rId16"/>
            </p:custDataLst>
          </p:nvPr>
        </p:nvSpPr>
        <p:spPr>
          <a:xfrm>
            <a:off x="681990" y="4043045"/>
            <a:ext cx="3702685" cy="1405890"/>
          </a:xfrm>
          <a:prstGeom prst="rect">
            <a:avLst/>
          </a:prstGeom>
          <a:noFill/>
        </p:spPr>
        <p:txBody>
          <a:bodyPr wrap="square" rtlCol="0"/>
          <a:lstStyle>
            <a:defPPr>
              <a:defRPr lang="zh-CN"/>
            </a:defPPr>
            <a:lvl1pPr>
              <a:lnSpc>
                <a:spcPct val="120000"/>
              </a:lnSpc>
              <a:defRPr sz="1400" spc="150">
                <a:solidFill>
                  <a:sysClr val="windowText" lastClr="000000">
                    <a:lumMod val="65000"/>
                    <a:lumOff val="35000"/>
                  </a:sysClr>
                </a:solidFill>
                <a:latin typeface="Arial" panose="020B0604020202020204" pitchFamily="34" charset="0"/>
                <a:ea typeface="微软雅黑" panose="020B0503020204020204" pitchFamily="34" charset="-122"/>
              </a:defRPr>
            </a:lvl1pPr>
          </a:lstStyle>
          <a:p>
            <a:r>
              <a:rPr lang="en-US" altLang="zh-CN" sz="1800" b="1" dirty="0">
                <a:latin typeface="微软雅黑" panose="020B0503020204020204" pitchFamily="34" charset="-122"/>
                <a:cs typeface="微软雅黑" panose="020B0503020204020204" pitchFamily="34" charset="-122"/>
                <a:sym typeface="Arial" panose="020B0604020202020204" pitchFamily="34" charset="0"/>
              </a:rPr>
              <a:t>2.</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非欧盟</a:t>
            </a:r>
            <a:r>
              <a:rPr lang="zh-CN" altLang="en-US" sz="1800" b="1" dirty="0" smtClean="0">
                <a:latin typeface="微软雅黑" panose="020B0503020204020204" pitchFamily="34" charset="-122"/>
                <a:cs typeface="微软雅黑" panose="020B0503020204020204" pitchFamily="34" charset="-122"/>
                <a:sym typeface="Arial" panose="020B0604020202020204" pitchFamily="34" charset="0"/>
              </a:rPr>
              <a:t>业务，域外</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效力和连接点。</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尤其要关注其</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最新合规政策、法律规定</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是否有域外效力，</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我们的</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全球化业务是否有连结点、是否可能受到该合法法规的管辖和规制，避免成为长臂管辖的牺牲品。</a:t>
            </a:r>
            <a:endParaRPr lang="zh-CN" altLang="en-US" sz="1800" dirty="0">
              <a:latin typeface="微软雅黑" panose="020B0503020204020204" pitchFamily="34" charset="-122"/>
              <a:cs typeface="微软雅黑" panose="020B0503020204020204" pitchFamily="34" charset="-122"/>
              <a:sym typeface="Arial" panose="020B0604020202020204" pitchFamily="34" charset="0"/>
            </a:endParaRPr>
          </a:p>
          <a:p>
            <a:endParaRPr lang="zh-CN" altLang="en-US" sz="1800" dirty="0">
              <a:latin typeface="微软雅黑" panose="020B0503020204020204" pitchFamily="34" charset="-122"/>
              <a:cs typeface="微软雅黑" panose="020B0503020204020204" pitchFamily="34" charset="-122"/>
              <a:sym typeface="Arial" panose="020B0604020202020204" pitchFamily="34" charset="0"/>
            </a:endParaRPr>
          </a:p>
        </p:txBody>
      </p:sp>
      <p:sp>
        <p:nvSpPr>
          <p:cNvPr id="31" name="矩形: 圆角 30"/>
          <p:cNvSpPr/>
          <p:nvPr>
            <p:custDataLst>
              <p:tags r:id="rId17"/>
            </p:custDataLst>
          </p:nvPr>
        </p:nvSpPr>
        <p:spPr>
          <a:xfrm>
            <a:off x="7742555" y="1306830"/>
            <a:ext cx="4069715" cy="2359660"/>
          </a:xfrm>
          <a:prstGeom prst="roundRect">
            <a:avLst>
              <a:gd name="adj" fmla="val 4087"/>
            </a:avLst>
          </a:prstGeom>
          <a:solidFill>
            <a:sysClr val="window" lastClr="FFFFFF">
              <a:lumMod val="95000"/>
            </a:sysClr>
          </a:solidFill>
          <a:ln>
            <a:no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8" name="椭圆 37"/>
          <p:cNvSpPr/>
          <p:nvPr>
            <p:custDataLst>
              <p:tags r:id="rId18"/>
            </p:custDataLst>
          </p:nvPr>
        </p:nvSpPr>
        <p:spPr>
          <a:xfrm>
            <a:off x="7655486" y="2488456"/>
            <a:ext cx="173859" cy="178438"/>
          </a:xfrm>
          <a:prstGeom prst="ellipse">
            <a:avLst/>
          </a:prstGeom>
          <a:solidFill>
            <a:srgbClr val="C00000"/>
          </a:solidFill>
          <a:ln w="50800">
            <a:solidFill>
              <a:srgbClr val="C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39" name="直接连接符 38"/>
          <p:cNvCxnSpPr/>
          <p:nvPr>
            <p:custDataLst>
              <p:tags r:id="rId19"/>
            </p:custDataLst>
          </p:nvPr>
        </p:nvCxnSpPr>
        <p:spPr>
          <a:xfrm>
            <a:off x="7186406" y="2581804"/>
            <a:ext cx="411955" cy="0"/>
          </a:xfrm>
          <a:prstGeom prst="line">
            <a:avLst/>
          </a:prstGeom>
          <a:ln w="25400">
            <a:solidFill>
              <a:sysClr val="window" lastClr="FFFFFF">
                <a:lumMod val="85000"/>
              </a:sysClr>
            </a:solidFill>
            <a:prstDash val="dash"/>
          </a:ln>
        </p:spPr>
        <p:style>
          <a:lnRef idx="1">
            <a:srgbClr val="8590CA"/>
          </a:lnRef>
          <a:fillRef idx="0">
            <a:srgbClr val="8590CA"/>
          </a:fillRef>
          <a:effectRef idx="0">
            <a:srgbClr val="8590CA"/>
          </a:effectRef>
          <a:fontRef idx="minor">
            <a:sysClr val="windowText" lastClr="000000"/>
          </a:fontRef>
        </p:style>
      </p:cxnSp>
      <p:sp>
        <p:nvSpPr>
          <p:cNvPr id="41" name="矩形: 圆角 40"/>
          <p:cNvSpPr/>
          <p:nvPr>
            <p:custDataLst>
              <p:tags r:id="rId20"/>
            </p:custDataLst>
          </p:nvPr>
        </p:nvSpPr>
        <p:spPr>
          <a:xfrm>
            <a:off x="7740015" y="5169535"/>
            <a:ext cx="4070350" cy="1138555"/>
          </a:xfrm>
          <a:prstGeom prst="roundRect">
            <a:avLst>
              <a:gd name="adj" fmla="val 5852"/>
            </a:avLst>
          </a:prstGeom>
          <a:solidFill>
            <a:sysClr val="window" lastClr="FFFFFF">
              <a:lumMod val="95000"/>
            </a:sysClr>
          </a:solidFill>
          <a:ln>
            <a:no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2" name="矩形: 圆角 41"/>
          <p:cNvSpPr/>
          <p:nvPr>
            <p:custDataLst>
              <p:tags r:id="rId21"/>
            </p:custDataLst>
          </p:nvPr>
        </p:nvSpPr>
        <p:spPr>
          <a:xfrm>
            <a:off x="7733030" y="3827145"/>
            <a:ext cx="4070350" cy="1176020"/>
          </a:xfrm>
          <a:prstGeom prst="roundRect">
            <a:avLst>
              <a:gd name="adj" fmla="val 5852"/>
            </a:avLst>
          </a:prstGeom>
          <a:solidFill>
            <a:sysClr val="window" lastClr="FFFFFF">
              <a:lumMod val="95000"/>
            </a:sysClr>
          </a:solidFill>
          <a:ln>
            <a:no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6" name="椭圆 45"/>
          <p:cNvSpPr/>
          <p:nvPr>
            <p:custDataLst>
              <p:tags r:id="rId22"/>
            </p:custDataLst>
          </p:nvPr>
        </p:nvSpPr>
        <p:spPr>
          <a:xfrm>
            <a:off x="7655487" y="4284127"/>
            <a:ext cx="173859" cy="178438"/>
          </a:xfrm>
          <a:prstGeom prst="ellipse">
            <a:avLst/>
          </a:prstGeom>
          <a:solidFill>
            <a:srgbClr val="C00000"/>
          </a:solidFill>
          <a:ln w="50800">
            <a:solidFill>
              <a:srgbClr val="C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47" name="直接连接符 46"/>
          <p:cNvCxnSpPr/>
          <p:nvPr>
            <p:custDataLst>
              <p:tags r:id="rId23"/>
            </p:custDataLst>
          </p:nvPr>
        </p:nvCxnSpPr>
        <p:spPr>
          <a:xfrm>
            <a:off x="7186406" y="4377475"/>
            <a:ext cx="411956" cy="0"/>
          </a:xfrm>
          <a:prstGeom prst="line">
            <a:avLst/>
          </a:prstGeom>
          <a:ln w="25400">
            <a:solidFill>
              <a:sysClr val="window" lastClr="FFFFFF">
                <a:lumMod val="85000"/>
              </a:sysClr>
            </a:solidFill>
            <a:prstDash val="dash"/>
          </a:ln>
        </p:spPr>
        <p:style>
          <a:lnRef idx="1">
            <a:srgbClr val="8590CA"/>
          </a:lnRef>
          <a:fillRef idx="0">
            <a:srgbClr val="8590CA"/>
          </a:fillRef>
          <a:effectRef idx="0">
            <a:srgbClr val="8590CA"/>
          </a:effectRef>
          <a:fontRef idx="minor">
            <a:sysClr val="windowText" lastClr="000000"/>
          </a:fontRef>
        </p:style>
      </p:cxnSp>
      <p:sp>
        <p:nvSpPr>
          <p:cNvPr id="49" name="椭圆 48"/>
          <p:cNvSpPr/>
          <p:nvPr>
            <p:custDataLst>
              <p:tags r:id="rId24"/>
            </p:custDataLst>
          </p:nvPr>
        </p:nvSpPr>
        <p:spPr>
          <a:xfrm>
            <a:off x="7650908" y="5270188"/>
            <a:ext cx="178438" cy="178438"/>
          </a:xfrm>
          <a:prstGeom prst="ellipse">
            <a:avLst/>
          </a:prstGeom>
          <a:solidFill>
            <a:srgbClr val="C00000"/>
          </a:solidFill>
          <a:ln w="50800">
            <a:solidFill>
              <a:srgbClr val="C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50" name="直接连接符 49"/>
          <p:cNvCxnSpPr/>
          <p:nvPr>
            <p:custDataLst>
              <p:tags r:id="rId25"/>
            </p:custDataLst>
          </p:nvPr>
        </p:nvCxnSpPr>
        <p:spPr>
          <a:xfrm>
            <a:off x="7186406" y="5363536"/>
            <a:ext cx="405873" cy="0"/>
          </a:xfrm>
          <a:prstGeom prst="line">
            <a:avLst/>
          </a:prstGeom>
          <a:ln w="25400">
            <a:solidFill>
              <a:sysClr val="window" lastClr="FFFFFF">
                <a:lumMod val="85000"/>
              </a:sysClr>
            </a:solidFill>
            <a:prstDash val="dash"/>
          </a:ln>
        </p:spPr>
        <p:style>
          <a:lnRef idx="1">
            <a:srgbClr val="8590CA"/>
          </a:lnRef>
          <a:fillRef idx="0">
            <a:srgbClr val="8590CA"/>
          </a:fillRef>
          <a:effectRef idx="0">
            <a:srgbClr val="8590CA"/>
          </a:effectRef>
          <a:fontRef idx="minor">
            <a:sysClr val="windowText" lastClr="000000"/>
          </a:fontRef>
        </p:style>
      </p:cxnSp>
      <p:sp>
        <p:nvSpPr>
          <p:cNvPr id="51" name="文本框 50"/>
          <p:cNvSpPr txBox="1"/>
          <p:nvPr>
            <p:custDataLst>
              <p:tags r:id="rId26"/>
            </p:custDataLst>
          </p:nvPr>
        </p:nvSpPr>
        <p:spPr>
          <a:xfrm>
            <a:off x="7873365" y="1290321"/>
            <a:ext cx="3929380" cy="1604010"/>
          </a:xfrm>
          <a:prstGeom prst="rect">
            <a:avLst/>
          </a:prstGeom>
          <a:noFill/>
        </p:spPr>
        <p:txBody>
          <a:bodyPr wrap="square" rtlCol="0">
            <a:noAutofit/>
          </a:bodyPr>
          <a:lstStyle>
            <a:defPPr>
              <a:defRPr lang="zh-CN"/>
            </a:defPPr>
            <a:lvl1pPr>
              <a:lnSpc>
                <a:spcPct val="120000"/>
              </a:lnSpc>
              <a:defRPr sz="1400" spc="150">
                <a:solidFill>
                  <a:sysClr val="windowText" lastClr="000000">
                    <a:lumMod val="65000"/>
                    <a:lumOff val="35000"/>
                  </a:sysClr>
                </a:solidFill>
                <a:latin typeface="Arial" panose="020B0604020202020204" pitchFamily="34" charset="0"/>
                <a:ea typeface="微软雅黑" panose="020B0503020204020204" pitchFamily="34" charset="-122"/>
              </a:defRPr>
            </a:lvl1pPr>
          </a:lstStyle>
          <a:p>
            <a:r>
              <a:rPr lang="en-US" altLang="zh-CN" sz="1800" b="1" dirty="0">
                <a:latin typeface="微软雅黑" panose="020B0503020204020204" pitchFamily="34" charset="-122"/>
                <a:cs typeface="微软雅黑" panose="020B0503020204020204" pitchFamily="34" charset="-122"/>
                <a:sym typeface="Arial" panose="020B0604020202020204" pitchFamily="34" charset="0"/>
              </a:rPr>
              <a:t>3.</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在欧盟和德国开展</a:t>
            </a:r>
            <a:r>
              <a:rPr lang="zh-CN" altLang="en-US" sz="1800" b="1" dirty="0" smtClean="0">
                <a:latin typeface="微软雅黑" panose="020B0503020204020204" pitchFamily="34" charset="-122"/>
                <a:cs typeface="微软雅黑" panose="020B0503020204020204" pitchFamily="34" charset="-122"/>
                <a:sym typeface="Arial" panose="020B0604020202020204" pitchFamily="34" charset="0"/>
              </a:rPr>
              <a:t>并购业务的影响</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要将目标</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公司的合规体系建设</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情况作为尽职调查的重要容，</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尤其要对该目标公司是否存在没有披露的重大潜在合规风险、可能引起巨额罚款情况的处理做出合约或者保险、担保方面的安排。</a:t>
            </a:r>
            <a:endParaRPr lang="zh-CN" altLang="en-US" sz="1000" dirty="0">
              <a:sym typeface="Arial" panose="020B0604020202020204" pitchFamily="34" charset="0"/>
            </a:endParaRPr>
          </a:p>
          <a:p>
            <a:endParaRPr lang="zh-CN" altLang="en-US" sz="1000" dirty="0">
              <a:sym typeface="Arial" panose="020B0604020202020204" pitchFamily="34" charset="0"/>
            </a:endParaRPr>
          </a:p>
        </p:txBody>
      </p:sp>
      <p:sp>
        <p:nvSpPr>
          <p:cNvPr id="52" name="文本框 51"/>
          <p:cNvSpPr txBox="1"/>
          <p:nvPr>
            <p:custDataLst>
              <p:tags r:id="rId27"/>
            </p:custDataLst>
          </p:nvPr>
        </p:nvSpPr>
        <p:spPr>
          <a:xfrm>
            <a:off x="7945755" y="3858895"/>
            <a:ext cx="3913505" cy="830580"/>
          </a:xfrm>
          <a:prstGeom prst="rect">
            <a:avLst/>
          </a:prstGeom>
          <a:noFill/>
        </p:spPr>
        <p:txBody>
          <a:bodyPr wrap="square" rtlCol="0">
            <a:noAutofit/>
          </a:bodyPr>
          <a:lstStyle>
            <a:defPPr>
              <a:defRPr lang="zh-CN"/>
            </a:defPPr>
            <a:lvl1pPr>
              <a:lnSpc>
                <a:spcPct val="120000"/>
              </a:lnSpc>
              <a:defRPr sz="1400" spc="150">
                <a:solidFill>
                  <a:sysClr val="windowText" lastClr="000000">
                    <a:lumMod val="65000"/>
                    <a:lumOff val="35000"/>
                  </a:sysClr>
                </a:solidFill>
                <a:latin typeface="Arial" panose="020B0604020202020204" pitchFamily="34" charset="0"/>
                <a:ea typeface="微软雅黑" panose="020B0503020204020204" pitchFamily="34" charset="-122"/>
              </a:defRPr>
            </a:lvl1pPr>
          </a:lstStyle>
          <a:p>
            <a:pPr algn="just">
              <a:lnSpc>
                <a:spcPct val="100000"/>
              </a:lnSpc>
            </a:pPr>
            <a:r>
              <a:rPr lang="en-US" altLang="zh-CN" sz="1800" b="1" dirty="0" smtClean="0">
                <a:latin typeface="微软雅黑" panose="020B0503020204020204" pitchFamily="34" charset="-122"/>
                <a:cs typeface="微软雅黑" panose="020B0503020204020204" pitchFamily="34" charset="-122"/>
                <a:sym typeface="Arial" panose="020B0604020202020204" pitchFamily="34" charset="0"/>
              </a:rPr>
              <a:t>4.</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企业集团总部要关注外规，完善内规，促进合规。</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欧盟、美国合规监管规则的趋同性和最新实践应关注和应对。</a:t>
            </a:r>
            <a:endParaRPr lang="zh-CN" altLang="en-US" sz="1800" dirty="0">
              <a:latin typeface="微软雅黑" panose="020B0503020204020204" pitchFamily="34" charset="-122"/>
              <a:cs typeface="微软雅黑" panose="020B0503020204020204" pitchFamily="34" charset="-122"/>
              <a:sym typeface="Arial" panose="020B0604020202020204" pitchFamily="34" charset="0"/>
            </a:endParaRPr>
          </a:p>
        </p:txBody>
      </p:sp>
      <p:sp>
        <p:nvSpPr>
          <p:cNvPr id="53" name="文本框 52"/>
          <p:cNvSpPr txBox="1"/>
          <p:nvPr>
            <p:custDataLst>
              <p:tags r:id="rId28"/>
            </p:custDataLst>
          </p:nvPr>
        </p:nvSpPr>
        <p:spPr>
          <a:xfrm>
            <a:off x="7978775" y="5185410"/>
            <a:ext cx="3975735" cy="1081405"/>
          </a:xfrm>
          <a:prstGeom prst="rect">
            <a:avLst/>
          </a:prstGeom>
          <a:noFill/>
        </p:spPr>
        <p:txBody>
          <a:bodyPr wrap="square" rtlCol="0">
            <a:noAutofit/>
          </a:bodyPr>
          <a:lstStyle>
            <a:defPPr>
              <a:defRPr lang="zh-CN"/>
            </a:defPPr>
            <a:lvl1pPr>
              <a:lnSpc>
                <a:spcPct val="120000"/>
              </a:lnSpc>
              <a:defRPr sz="1400" spc="150">
                <a:solidFill>
                  <a:sysClr val="windowText" lastClr="000000">
                    <a:lumMod val="65000"/>
                    <a:lumOff val="35000"/>
                  </a:sysClr>
                </a:solidFill>
                <a:latin typeface="Arial" panose="020B0604020202020204" pitchFamily="34" charset="0"/>
                <a:ea typeface="微软雅黑" panose="020B0503020204020204" pitchFamily="34" charset="-122"/>
              </a:defRPr>
            </a:lvl1pPr>
          </a:lstStyle>
          <a:p>
            <a:pPr>
              <a:lnSpc>
                <a:spcPct val="100000"/>
              </a:lnSpc>
            </a:pPr>
            <a:r>
              <a:rPr lang="en-US" altLang="zh-CN" sz="1800" b="1" dirty="0">
                <a:latin typeface="微软雅黑" panose="020B0503020204020204" pitchFamily="34" charset="-122"/>
                <a:cs typeface="微软雅黑" panose="020B0503020204020204" pitchFamily="34" charset="-122"/>
                <a:sym typeface="Arial" panose="020B0604020202020204" pitchFamily="34" charset="0"/>
              </a:rPr>
              <a:t>5.</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中国有关</a:t>
            </a:r>
            <a:r>
              <a:rPr lang="zh-CN" altLang="en-US" sz="1800" b="1" dirty="0" smtClean="0">
                <a:latin typeface="微软雅黑" panose="020B0503020204020204" pitchFamily="34" charset="-122"/>
                <a:cs typeface="微软雅黑" panose="020B0503020204020204" pitchFamily="34" charset="-122"/>
                <a:sym typeface="Arial" panose="020B0604020202020204" pitchFamily="34" charset="0"/>
              </a:rPr>
              <a:t>政府部门应</a:t>
            </a:r>
            <a:r>
              <a:rPr lang="zh-CN" altLang="en-US" sz="1800" dirty="0" smtClean="0">
                <a:latin typeface="微软雅黑" panose="020B0503020204020204" pitchFamily="34" charset="-122"/>
                <a:cs typeface="微软雅黑" panose="020B0503020204020204" pitchFamily="34" charset="-122"/>
                <a:sym typeface="Arial" panose="020B0604020202020204" pitchFamily="34" charset="0"/>
              </a:rPr>
              <a:t>出台</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相关的政策，完善外资审查标准。从规则制定层面进行必要反制，</a:t>
            </a:r>
            <a:r>
              <a:rPr lang="zh-CN" altLang="en-US" sz="1800" b="1" dirty="0">
                <a:latin typeface="微软雅黑" panose="020B0503020204020204" pitchFamily="34" charset="-122"/>
                <a:cs typeface="微软雅黑" panose="020B0503020204020204" pitchFamily="34" charset="-122"/>
                <a:sym typeface="Arial" panose="020B0604020202020204" pitchFamily="34" charset="0"/>
              </a:rPr>
              <a:t>进攻是最好的防守</a:t>
            </a:r>
            <a:r>
              <a:rPr lang="zh-CN" altLang="en-US" sz="1800" dirty="0">
                <a:latin typeface="微软雅黑" panose="020B0503020204020204" pitchFamily="34" charset="-122"/>
                <a:cs typeface="微软雅黑" panose="020B0503020204020204" pitchFamily="34" charset="-122"/>
                <a:sym typeface="Arial" panose="020B0604020202020204" pitchFamily="34" charset="0"/>
              </a:rPr>
              <a:t>。</a:t>
            </a:r>
            <a:endParaRPr lang="zh-CN" altLang="en-US" sz="1800" dirty="0">
              <a:latin typeface="微软雅黑" panose="020B0503020204020204" pitchFamily="34" charset="-122"/>
              <a:cs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sp>
        <p:nvSpPr>
          <p:cNvPr id="11" name="文本框 10"/>
          <p:cNvSpPr txBox="1"/>
          <p:nvPr/>
        </p:nvSpPr>
        <p:spPr>
          <a:xfrm>
            <a:off x="2390319" y="984250"/>
            <a:ext cx="6732933" cy="461665"/>
          </a:xfrm>
          <a:prstGeom prst="rect">
            <a:avLst/>
          </a:prstGeom>
          <a:noFill/>
        </p:spPr>
        <p:txBody>
          <a:bodyPr wrap="none" rtlCol="0">
            <a:spAutoFit/>
          </a:bodyPr>
          <a:lstStyle/>
          <a:p>
            <a:pPr algn="ctr"/>
            <a:r>
              <a:rPr lang="zh-CN" altLang="en-US" sz="2400" b="1" dirty="0" smtClean="0">
                <a:solidFill>
                  <a:srgbClr val="C00000"/>
                </a:solidFill>
                <a:cs typeface="+mn-ea"/>
                <a:sym typeface="+mn-lt"/>
              </a:rPr>
              <a:t>第二部分 </a:t>
            </a:r>
            <a:r>
              <a:rPr lang="zh-CN" altLang="en-US" sz="2400" b="1" dirty="0">
                <a:solidFill>
                  <a:srgbClr val="C00000"/>
                </a:solidFill>
                <a:cs typeface="+mn-ea"/>
                <a:sym typeface="+mn-lt"/>
              </a:rPr>
              <a:t>德国企业合规管理的实践</a:t>
            </a:r>
            <a:r>
              <a:rPr lang="zh-CN" altLang="en-US" sz="2400" b="1" dirty="0" smtClean="0">
                <a:solidFill>
                  <a:srgbClr val="C00000"/>
                </a:solidFill>
                <a:cs typeface="+mn-ea"/>
                <a:sym typeface="+mn-lt"/>
              </a:rPr>
              <a:t>特点简要总结</a:t>
            </a:r>
            <a:endParaRPr lang="zh-CN" altLang="en-US" sz="2400" b="1" dirty="0">
              <a:solidFill>
                <a:srgbClr val="C00000"/>
              </a:solidFill>
              <a:cs typeface="+mn-ea"/>
              <a:sym typeface="+mn-lt"/>
            </a:endParaRPr>
          </a:p>
        </p:txBody>
      </p:sp>
      <p:sp>
        <p:nvSpPr>
          <p:cNvPr id="100" name="文本框 99"/>
          <p:cNvSpPr txBox="1"/>
          <p:nvPr/>
        </p:nvSpPr>
        <p:spPr>
          <a:xfrm>
            <a:off x="2390319" y="2371725"/>
            <a:ext cx="7062470" cy="3785652"/>
          </a:xfrm>
          <a:prstGeom prst="rect">
            <a:avLst/>
          </a:prstGeom>
          <a:noFill/>
          <a:ln w="9525">
            <a:noFill/>
          </a:ln>
        </p:spPr>
        <p:txBody>
          <a:bodyPr wrap="square">
            <a:spAutoFit/>
          </a:bodyPr>
          <a:lstStyle/>
          <a:p>
            <a:pPr indent="0" algn="ctr">
              <a:lnSpc>
                <a:spcPct val="200000"/>
              </a:lnSpc>
              <a:buNone/>
            </a:pPr>
            <a:r>
              <a:rPr lang="zh-CN" altLang="en-US" sz="2400" b="1" dirty="0" smtClean="0">
                <a:solidFill>
                  <a:srgbClr val="C00000"/>
                </a:solidFill>
                <a:latin typeface="微软雅黑" panose="020B0503020204020204" pitchFamily="34" charset="-122"/>
                <a:ea typeface="微软雅黑" panose="020B0503020204020204" pitchFamily="34" charset="-122"/>
              </a:rPr>
              <a:t>二</a:t>
            </a:r>
            <a:r>
              <a:rPr lang="zh-CN" altLang="en-US" sz="2400" b="1" dirty="0">
                <a:solidFill>
                  <a:srgbClr val="C00000"/>
                </a:solidFill>
                <a:latin typeface="微软雅黑" panose="020B0503020204020204" pitchFamily="34" charset="-122"/>
                <a:ea typeface="微软雅黑" panose="020B0503020204020204" pitchFamily="34" charset="-122"/>
              </a:rPr>
              <a:t>、德国企业合规管理实践</a:t>
            </a:r>
            <a:r>
              <a:rPr lang="zh-CN" altLang="en-US" sz="2400" b="1" dirty="0" smtClean="0">
                <a:solidFill>
                  <a:srgbClr val="C00000"/>
                </a:solidFill>
                <a:latin typeface="微软雅黑" panose="020B0503020204020204" pitchFamily="34" charset="-122"/>
                <a:ea typeface="微软雅黑" panose="020B0503020204020204" pitchFamily="34" charset="-122"/>
              </a:rPr>
              <a:t>特点简要总结</a:t>
            </a:r>
            <a:endParaRPr lang="zh-CN" altLang="en-US" sz="2400" b="1" dirty="0" smtClean="0">
              <a:solidFill>
                <a:srgbClr val="C00000"/>
              </a:solidFill>
              <a:latin typeface="微软雅黑" panose="020B0503020204020204" pitchFamily="34" charset="-122"/>
              <a:ea typeface="微软雅黑" panose="020B0503020204020204" pitchFamily="34" charset="-122"/>
            </a:endParaRPr>
          </a:p>
          <a:p>
            <a:pPr indent="0">
              <a:lnSpc>
                <a:spcPct val="150000"/>
              </a:lnSpc>
              <a:buNone/>
            </a:pPr>
            <a:r>
              <a:rPr lang="zh-CN" altLang="en-US" sz="1600" dirty="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 </a:t>
            </a:r>
            <a:r>
              <a:rPr lang="zh-CN" altLang="en-US" sz="1600" b="1" dirty="0" smtClean="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一）</a:t>
            </a:r>
            <a:r>
              <a:rPr lang="zh-CN" sz="1600" b="1" dirty="0" smtClean="0">
                <a:solidFill>
                  <a:schemeClr val="tx1"/>
                </a:solidFill>
                <a:latin typeface="微软雅黑" panose="020B0503020204020204" pitchFamily="34" charset="-122"/>
                <a:ea typeface="微软雅黑" panose="020B0503020204020204" pitchFamily="34" charset="-122"/>
              </a:rPr>
              <a:t>合</a:t>
            </a:r>
            <a:r>
              <a:rPr lang="zh-CN" sz="1600" b="1" dirty="0">
                <a:solidFill>
                  <a:schemeClr val="tx1"/>
                </a:solidFill>
                <a:latin typeface="微软雅黑" panose="020B0503020204020204" pitchFamily="34" charset="-122"/>
                <a:ea typeface="微软雅黑" panose="020B0503020204020204" pitchFamily="34" charset="-122"/>
              </a:rPr>
              <a:t>规建设标准国际化                         </a:t>
            </a:r>
            <a:endParaRPr lang="en-US" altLang="zh-CN" sz="1600" b="1" dirty="0" smtClean="0">
              <a:solidFill>
                <a:schemeClr val="tx1"/>
              </a:solidFill>
              <a:latin typeface="微软雅黑" panose="020B0503020204020204" pitchFamily="34" charset="-122"/>
              <a:ea typeface="微软雅黑" panose="020B0503020204020204" pitchFamily="34" charset="-122"/>
            </a:endParaRPr>
          </a:p>
          <a:p>
            <a:pPr indent="0">
              <a:lnSpc>
                <a:spcPct val="150000"/>
              </a:lnSpc>
              <a:buNone/>
            </a:pPr>
            <a:r>
              <a:rPr lang="zh-CN" altLang="en-US" sz="1600" b="1" dirty="0" smtClean="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二）合规运行机制定型化</a:t>
            </a:r>
            <a:endParaRPr lang="zh-CN" altLang="en-US" sz="1600" b="1" dirty="0">
              <a:solidFill>
                <a:schemeClr val="tx1"/>
              </a:solidFill>
              <a:latin typeface="微软雅黑" panose="020B0503020204020204" pitchFamily="34" charset="-122"/>
              <a:ea typeface="微软雅黑" panose="020B0503020204020204" pitchFamily="34" charset="-122"/>
            </a:endParaRPr>
          </a:p>
          <a:p>
            <a:pPr indent="0">
              <a:lnSpc>
                <a:spcPct val="150000"/>
              </a:lnSpc>
              <a:buFont typeface="Wingdings" panose="05000000000000000000" charset="0"/>
              <a:buNone/>
            </a:pPr>
            <a:r>
              <a:rPr lang="zh-CN" altLang="en-US" sz="1600" b="1" dirty="0">
                <a:solidFill>
                  <a:schemeClr val="tx1"/>
                </a:solidFill>
                <a:latin typeface="微软雅黑" panose="020B0503020204020204" pitchFamily="34" charset="-122"/>
                <a:ea typeface="微软雅黑" panose="020B0503020204020204" pitchFamily="34" charset="-122"/>
              </a:rPr>
              <a:t>         </a:t>
            </a:r>
            <a:r>
              <a:rPr lang="zh-CN" altLang="en-US" sz="1600" b="1" dirty="0" smtClean="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（三）合规管理组织体系专业化                 </a:t>
            </a:r>
            <a:endParaRPr lang="en-US" altLang="zh-CN" sz="1600" b="1"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1600" b="1" dirty="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                  </a:t>
            </a:r>
            <a:r>
              <a:rPr lang="zh-CN" altLang="en-US" sz="1600" b="1" dirty="0">
                <a:latin typeface="微软雅黑" panose="020B0503020204020204" pitchFamily="34" charset="-122"/>
                <a:ea typeface="微软雅黑" panose="020B0503020204020204" pitchFamily="34" charset="-122"/>
              </a:rPr>
              <a:t>（四）合规文化培训精细化</a:t>
            </a:r>
            <a:endParaRPr lang="zh-CN" altLang="en-US" sz="1600" b="1" dirty="0">
              <a:latin typeface="微软雅黑" panose="020B0503020204020204" pitchFamily="34" charset="-122"/>
              <a:ea typeface="微软雅黑" panose="020B0503020204020204" pitchFamily="34" charset="-122"/>
            </a:endParaRPr>
          </a:p>
          <a:p>
            <a:pPr>
              <a:lnSpc>
                <a:spcPct val="150000"/>
              </a:lnSpc>
            </a:pPr>
            <a:r>
              <a:rPr lang="zh-CN" altLang="en-US" sz="1600" b="1" dirty="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                 （</a:t>
            </a:r>
            <a:r>
              <a:rPr lang="zh-CN" altLang="en-US" sz="1600" b="1" dirty="0">
                <a:latin typeface="微软雅黑" panose="020B0503020204020204" pitchFamily="34" charset="-122"/>
                <a:ea typeface="微软雅黑" panose="020B0503020204020204" pitchFamily="34" charset="-122"/>
              </a:rPr>
              <a:t>五）合规重点领域项目化                         </a:t>
            </a:r>
            <a:endParaRPr lang="en-US" altLang="zh-CN" sz="1600" b="1" dirty="0">
              <a:latin typeface="微软雅黑" panose="020B0503020204020204" pitchFamily="34" charset="-122"/>
              <a:ea typeface="微软雅黑" panose="020B0503020204020204" pitchFamily="34" charset="-122"/>
            </a:endParaRPr>
          </a:p>
          <a:p>
            <a:pPr>
              <a:lnSpc>
                <a:spcPct val="150000"/>
              </a:lnSpc>
            </a:pPr>
            <a:r>
              <a:rPr lang="zh-CN" altLang="en-US" sz="1600" b="1" dirty="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                 （</a:t>
            </a:r>
            <a:r>
              <a:rPr lang="zh-CN" altLang="en-US" sz="1600" b="1" dirty="0">
                <a:latin typeface="微软雅黑" panose="020B0503020204020204" pitchFamily="34" charset="-122"/>
                <a:ea typeface="微软雅黑" panose="020B0503020204020204" pitchFamily="34" charset="-122"/>
              </a:rPr>
              <a:t>六）合规风险评估标准化</a:t>
            </a:r>
            <a:endParaRPr lang="zh-CN" altLang="en-US" sz="1600" b="1" dirty="0">
              <a:latin typeface="微软雅黑" panose="020B0503020204020204" pitchFamily="34" charset="-122"/>
              <a:ea typeface="微软雅黑" panose="020B0503020204020204" pitchFamily="34" charset="-122"/>
            </a:endParaRPr>
          </a:p>
          <a:p>
            <a:pPr>
              <a:lnSpc>
                <a:spcPct val="150000"/>
              </a:lnSpc>
            </a:pPr>
            <a:r>
              <a:rPr lang="zh-CN" altLang="en-US" sz="1600" b="1" dirty="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                     </a:t>
            </a:r>
            <a:r>
              <a:rPr lang="zh-CN" altLang="en-US" sz="1600" b="1" dirty="0">
                <a:latin typeface="微软雅黑" panose="020B0503020204020204" pitchFamily="34" charset="-122"/>
                <a:ea typeface="微软雅黑" panose="020B0503020204020204" pitchFamily="34" charset="-122"/>
              </a:rPr>
              <a:t>（七）合规内部举报机制法定化                  </a:t>
            </a:r>
            <a:endParaRPr lang="en-US" altLang="zh-CN" sz="1600" b="1" dirty="0">
              <a:latin typeface="微软雅黑" panose="020B0503020204020204" pitchFamily="34" charset="-122"/>
              <a:ea typeface="微软雅黑" panose="020B0503020204020204" pitchFamily="34" charset="-122"/>
            </a:endParaRPr>
          </a:p>
          <a:p>
            <a:pPr>
              <a:lnSpc>
                <a:spcPct val="150000"/>
              </a:lnSpc>
            </a:pPr>
            <a:r>
              <a:rPr lang="zh-CN" altLang="en-US" sz="1600" b="1" dirty="0">
                <a:latin typeface="微软雅黑" panose="020B0503020204020204" pitchFamily="34" charset="-122"/>
                <a:ea typeface="微软雅黑" panose="020B0503020204020204" pitchFamily="34" charset="-122"/>
              </a:rPr>
              <a:t>        </a:t>
            </a:r>
            <a:r>
              <a:rPr lang="zh-CN" altLang="en-US" sz="1600" b="1" dirty="0" smtClean="0">
                <a:latin typeface="微软雅黑" panose="020B0503020204020204" pitchFamily="34" charset="-122"/>
                <a:ea typeface="微软雅黑" panose="020B0503020204020204" pitchFamily="34" charset="-122"/>
              </a:rPr>
              <a:t>                    </a:t>
            </a:r>
            <a:r>
              <a:rPr lang="zh-CN" altLang="en-US" sz="1600" b="1" dirty="0">
                <a:latin typeface="微软雅黑" panose="020B0503020204020204" pitchFamily="34" charset="-122"/>
                <a:ea typeface="微软雅黑" panose="020B0503020204020204" pitchFamily="34" charset="-122"/>
              </a:rPr>
              <a:t>（八）合规建设推进生态化（链条化）</a:t>
            </a:r>
            <a:endParaRPr lang="zh-CN" altLang="en-US" sz="1600" b="1" dirty="0">
              <a:latin typeface="微软雅黑" panose="020B0503020204020204" pitchFamily="34" charset="-122"/>
              <a:ea typeface="微软雅黑" panose="020B0503020204020204" pitchFamily="34" charset="-122"/>
            </a:endParaRPr>
          </a:p>
        </p:txBody>
      </p:sp>
      <p:sp>
        <p:nvSpPr>
          <p:cNvPr id="2" name="矩形 1"/>
          <p:cNvSpPr/>
          <p:nvPr/>
        </p:nvSpPr>
        <p:spPr>
          <a:xfrm>
            <a:off x="2740575" y="1572994"/>
            <a:ext cx="6032422" cy="719556"/>
          </a:xfrm>
          <a:prstGeom prst="rect">
            <a:avLst/>
          </a:prstGeom>
        </p:spPr>
        <p:txBody>
          <a:bodyPr wrap="none">
            <a:spAutoFit/>
          </a:bodyPr>
          <a:lstStyle/>
          <a:p>
            <a:pPr indent="0" algn="ctr">
              <a:lnSpc>
                <a:spcPct val="200000"/>
              </a:lnSpc>
              <a:buNone/>
            </a:pPr>
            <a:r>
              <a:rPr lang="zh-CN" altLang="en-US" sz="2400" b="1" dirty="0">
                <a:solidFill>
                  <a:srgbClr val="C00000"/>
                </a:solidFill>
                <a:latin typeface="微软雅黑" panose="020B0503020204020204" pitchFamily="34" charset="-122"/>
                <a:ea typeface="微软雅黑" panose="020B0503020204020204" pitchFamily="34" charset="-122"/>
              </a:rPr>
              <a:t>一、德国企业合规管理体系建设历程和现状</a:t>
            </a:r>
            <a:endParaRPr lang="en-US" altLang="zh-CN" sz="24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710005" y="99507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126" y="1520194"/>
              <a:ext cx="6032421" cy="461665"/>
            </a:xfrm>
            <a:prstGeom prst="rect">
              <a:avLst/>
            </a:prstGeom>
            <a:noFill/>
          </p:spPr>
          <p:txBody>
            <a:bodyPr wrap="none" rtlCol="0">
              <a:spAutoFit/>
            </a:bodyPr>
            <a:lstStyle/>
            <a:p>
              <a:r>
                <a:rPr lang="zh-CN" altLang="en-US" sz="2400" b="1" dirty="0" smtClean="0">
                  <a:solidFill>
                    <a:srgbClr val="C00000"/>
                  </a:solidFill>
                  <a:latin typeface="微软雅黑" panose="020B0503020204020204" pitchFamily="34" charset="-122"/>
                  <a:ea typeface="微软雅黑" panose="020B0503020204020204" pitchFamily="34" charset="-122"/>
                  <a:cs typeface="+mn-ea"/>
                  <a:sym typeface="+mn-lt"/>
                </a:rPr>
                <a:t>一、</a:t>
              </a:r>
              <a:r>
                <a:rPr lang="zh-CN" altLang="en-US" sz="2400" b="1" dirty="0" smtClean="0">
                  <a:solidFill>
                    <a:srgbClr val="C00000"/>
                  </a:solidFill>
                  <a:latin typeface="微软雅黑" panose="020B0503020204020204" pitchFamily="34" charset="-122"/>
                  <a:ea typeface="微软雅黑" panose="020B0503020204020204" pitchFamily="34" charset="-122"/>
                </a:rPr>
                <a:t>德国</a:t>
              </a:r>
              <a:r>
                <a:rPr lang="zh-CN" altLang="en-US" sz="2400" b="1" dirty="0">
                  <a:solidFill>
                    <a:srgbClr val="C00000"/>
                  </a:solidFill>
                  <a:latin typeface="微软雅黑" panose="020B0503020204020204" pitchFamily="34" charset="-122"/>
                  <a:ea typeface="微软雅黑" panose="020B0503020204020204" pitchFamily="34" charset="-122"/>
                </a:rPr>
                <a:t>企业合</a:t>
              </a:r>
              <a:r>
                <a:rPr lang="zh-CN" altLang="en-US" sz="2400" b="1" dirty="0" smtClean="0">
                  <a:solidFill>
                    <a:srgbClr val="C00000"/>
                  </a:solidFill>
                  <a:latin typeface="微软雅黑" panose="020B0503020204020204" pitchFamily="34" charset="-122"/>
                  <a:ea typeface="微软雅黑" panose="020B0503020204020204" pitchFamily="34" charset="-122"/>
                </a:rPr>
                <a:t>规管理体系建设</a:t>
              </a:r>
              <a:r>
                <a:rPr lang="zh-CN" altLang="en-US" sz="2400" b="1" dirty="0">
                  <a:solidFill>
                    <a:srgbClr val="C00000"/>
                  </a:solidFill>
                  <a:latin typeface="微软雅黑" panose="020B0503020204020204" pitchFamily="34" charset="-122"/>
                  <a:ea typeface="微软雅黑" panose="020B0503020204020204" pitchFamily="34" charset="-122"/>
                </a:rPr>
                <a:t>历程和</a:t>
              </a:r>
              <a:r>
                <a:rPr lang="zh-CN" altLang="en-US" sz="2400" b="1" dirty="0" smtClean="0">
                  <a:solidFill>
                    <a:srgbClr val="C00000"/>
                  </a:solidFill>
                  <a:latin typeface="微软雅黑" panose="020B0503020204020204" pitchFamily="34" charset="-122"/>
                  <a:ea typeface="微软雅黑" panose="020B0503020204020204" pitchFamily="34" charset="-122"/>
                </a:rPr>
                <a:t>现状</a:t>
              </a:r>
              <a:endParaRPr lang="zh-CN" altLang="en-US" sz="2400" b="1" dirty="0" smtClean="0">
                <a:solidFill>
                  <a:srgbClr val="C00000"/>
                </a:solidFill>
                <a:latin typeface="微软雅黑" panose="020B0503020204020204" pitchFamily="34" charset="-122"/>
                <a:ea typeface="微软雅黑" panose="020B0503020204020204" pitchFamily="34" charset="-122"/>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789380" y="1815498"/>
            <a:ext cx="10939145" cy="3631763"/>
          </a:xfrm>
          <a:prstGeom prst="rect">
            <a:avLst/>
          </a:prstGeom>
          <a:noFill/>
          <a:ln w="9525">
            <a:noFill/>
          </a:ln>
        </p:spPr>
        <p:txBody>
          <a:bodyPr wrap="square">
            <a:spAutoFit/>
          </a:bodyPr>
          <a:lstStyle/>
          <a:p>
            <a:pPr marL="628650" indent="-285750" algn="just" fontAlgn="auto">
              <a:lnSpc>
                <a:spcPct val="100000"/>
              </a:lnSpc>
              <a:spcBef>
                <a:spcPts val="600"/>
              </a:spcBef>
              <a:spcAft>
                <a:spcPts val="600"/>
              </a:spcAft>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德国企业</a:t>
            </a:r>
            <a:r>
              <a:rPr lang="zh-CN" altLang="en-US" sz="2000" dirty="0" smtClean="0">
                <a:latin typeface="楷体" panose="02010609060101010101" charset="-122"/>
                <a:ea typeface="楷体" panose="02010609060101010101" charset="-122"/>
                <a:cs typeface="楷体" panose="02010609060101010101" charset="-122"/>
              </a:rPr>
              <a:t>一直重视公司治理和</a:t>
            </a:r>
            <a:r>
              <a:rPr lang="zh-CN" altLang="zh-CN" sz="2000" dirty="0" smtClean="0">
                <a:latin typeface="楷体" panose="02010609060101010101" charset="-122"/>
                <a:ea typeface="楷体" panose="02010609060101010101" charset="-122"/>
                <a:cs typeface="楷体" panose="02010609060101010101" charset="-122"/>
              </a:rPr>
              <a:t>法律</a:t>
            </a:r>
            <a:r>
              <a:rPr lang="zh-CN" altLang="zh-CN" sz="2000" dirty="0">
                <a:latin typeface="楷体" panose="02010609060101010101" charset="-122"/>
                <a:ea typeface="楷体" panose="02010609060101010101" charset="-122"/>
                <a:cs typeface="楷体" panose="02010609060101010101" charset="-122"/>
              </a:rPr>
              <a:t>管理</a:t>
            </a:r>
            <a:r>
              <a:rPr lang="zh-CN" altLang="zh-CN" sz="2000" dirty="0" smtClean="0">
                <a:latin typeface="楷体" panose="02010609060101010101" charset="-122"/>
                <a:ea typeface="楷体" panose="02010609060101010101" charset="-122"/>
                <a:cs typeface="楷体" panose="02010609060101010101" charset="-122"/>
              </a:rPr>
              <a:t>，</a:t>
            </a:r>
            <a:r>
              <a:rPr lang="zh-CN" altLang="en-US" sz="2000" dirty="0" smtClean="0">
                <a:latin typeface="楷体" panose="02010609060101010101" charset="-122"/>
                <a:ea typeface="楷体" panose="02010609060101010101" charset="-122"/>
                <a:cs typeface="楷体" panose="02010609060101010101" charset="-122"/>
              </a:rPr>
              <a:t>但完善的</a:t>
            </a:r>
            <a:r>
              <a:rPr lang="zh-CN" altLang="zh-CN" sz="2000" dirty="0" smtClean="0">
                <a:latin typeface="楷体" panose="02010609060101010101" charset="-122"/>
                <a:ea typeface="楷体" panose="02010609060101010101" charset="-122"/>
                <a:cs typeface="楷体" panose="02010609060101010101" charset="-122"/>
              </a:rPr>
              <a:t>合</a:t>
            </a:r>
            <a:r>
              <a:rPr lang="zh-CN" altLang="zh-CN" sz="2000" dirty="0">
                <a:latin typeface="楷体" panose="02010609060101010101" charset="-122"/>
                <a:ea typeface="楷体" panose="02010609060101010101" charset="-122"/>
                <a:cs typeface="楷体" panose="02010609060101010101" charset="-122"/>
              </a:rPr>
              <a:t>规管理体系建设从受到外部严厉监管，接受巨额罚款开始，建设</a:t>
            </a:r>
            <a:r>
              <a:rPr lang="zh-CN" altLang="zh-CN" sz="2000" dirty="0" smtClean="0">
                <a:latin typeface="楷体" panose="02010609060101010101" charset="-122"/>
                <a:ea typeface="楷体" panose="02010609060101010101" charset="-122"/>
                <a:cs typeface="楷体" panose="02010609060101010101" charset="-122"/>
              </a:rPr>
              <a:t>历史</a:t>
            </a:r>
            <a:r>
              <a:rPr lang="zh-CN" altLang="en-US" sz="2000" dirty="0" smtClean="0">
                <a:latin typeface="楷体" panose="02010609060101010101" charset="-122"/>
                <a:ea typeface="楷体" panose="02010609060101010101" charset="-122"/>
                <a:cs typeface="楷体" panose="02010609060101010101" charset="-122"/>
              </a:rPr>
              <a:t>已有</a:t>
            </a:r>
            <a:r>
              <a:rPr lang="zh-CN" altLang="zh-CN" sz="2000" dirty="0" smtClean="0">
                <a:latin typeface="楷体" panose="02010609060101010101" charset="-122"/>
                <a:ea typeface="楷体" panose="02010609060101010101" charset="-122"/>
                <a:cs typeface="楷体" panose="02010609060101010101" charset="-122"/>
              </a:rPr>
              <a:t>十余年</a:t>
            </a:r>
            <a:r>
              <a:rPr lang="zh-CN" altLang="zh-CN" sz="2000" dirty="0">
                <a:latin typeface="楷体" panose="02010609060101010101" charset="-122"/>
                <a:ea typeface="楷体" panose="02010609060101010101" charset="-122"/>
                <a:cs typeface="楷体" panose="02010609060101010101" charset="-122"/>
              </a:rPr>
              <a:t>。</a:t>
            </a:r>
            <a:endParaRPr lang="zh-CN" altLang="zh-CN" sz="2000" dirty="0">
              <a:latin typeface="楷体" panose="02010609060101010101" charset="-122"/>
              <a:ea typeface="楷体" panose="02010609060101010101" charset="-122"/>
              <a:cs typeface="楷体" panose="02010609060101010101" charset="-122"/>
            </a:endParaRPr>
          </a:p>
          <a:p>
            <a:pPr marL="628650" indent="-285750" algn="just" fontAlgn="auto">
              <a:lnSpc>
                <a:spcPct val="100000"/>
              </a:lnSpc>
              <a:spcBef>
                <a:spcPts val="600"/>
              </a:spcBef>
              <a:spcAft>
                <a:spcPts val="600"/>
              </a:spcAft>
              <a:buFont typeface="Arial" panose="020B0604020202020204" pitchFamily="34" charset="0"/>
              <a:buChar char="•"/>
            </a:pPr>
            <a:r>
              <a:rPr lang="en-US" altLang="zh-CN" sz="2000" b="1" dirty="0" smtClean="0">
                <a:latin typeface="楷体" panose="02010609060101010101" charset="-122"/>
                <a:ea typeface="楷体" panose="02010609060101010101" charset="-122"/>
                <a:cs typeface="楷体" panose="02010609060101010101" charset="-122"/>
              </a:rPr>
              <a:t>2008</a:t>
            </a:r>
            <a:r>
              <a:rPr lang="zh-CN" altLang="en-US" sz="2000" b="1" dirty="0" smtClean="0">
                <a:latin typeface="楷体" panose="02010609060101010101" charset="-122"/>
                <a:ea typeface="楷体" panose="02010609060101010101" charset="-122"/>
                <a:cs typeface="楷体" panose="02010609060101010101" charset="-122"/>
              </a:rPr>
              <a:t>年重大合规事件</a:t>
            </a:r>
            <a:r>
              <a:rPr lang="zh-CN" altLang="en-US" sz="2000" b="1" dirty="0" smtClean="0">
                <a:latin typeface="楷体" panose="02010609060101010101" charset="-122"/>
                <a:ea typeface="楷体" panose="02010609060101010101" charset="-122"/>
                <a:cs typeface="楷体" panose="02010609060101010101" charset="-122"/>
              </a:rPr>
              <a:t>触发。</a:t>
            </a:r>
            <a:r>
              <a:rPr lang="zh-CN" altLang="zh-CN" sz="2000" dirty="0">
                <a:latin typeface="楷体" panose="02010609060101010101" charset="-122"/>
                <a:ea typeface="楷体" panose="02010609060101010101" charset="-122"/>
                <a:cs typeface="楷体" panose="02010609060101010101" charset="-122"/>
              </a:rPr>
              <a:t>该事件也最终促使西门子公司建立了独立和权威的合规体系，开展了德国历史上的首次公司独立调查</a:t>
            </a:r>
            <a:r>
              <a:rPr lang="zh-CN" altLang="zh-CN" sz="2000" dirty="0" smtClean="0">
                <a:latin typeface="楷体" panose="02010609060101010101" charset="-122"/>
                <a:ea typeface="楷体" panose="02010609060101010101" charset="-122"/>
                <a:cs typeface="楷体" panose="02010609060101010101" charset="-122"/>
              </a:rPr>
              <a:t>。</a:t>
            </a:r>
            <a:endParaRPr lang="zh-CN" altLang="zh-CN" sz="2000" b="1" dirty="0">
              <a:latin typeface="楷体" panose="02010609060101010101" charset="-122"/>
              <a:ea typeface="楷体" panose="02010609060101010101" charset="-122"/>
              <a:cs typeface="楷体" panose="02010609060101010101" charset="-122"/>
            </a:endParaRPr>
          </a:p>
          <a:p>
            <a:pPr marL="628650" indent="-285750" algn="just" fontAlgn="auto">
              <a:lnSpc>
                <a:spcPct val="100000"/>
              </a:lnSpc>
              <a:spcBef>
                <a:spcPts val="600"/>
              </a:spcBef>
              <a:spcAft>
                <a:spcPts val="600"/>
              </a:spcAft>
              <a:buFont typeface="Arial" panose="020B0604020202020204" pitchFamily="34" charset="0"/>
              <a:buChar char="•"/>
            </a:pPr>
            <a:r>
              <a:rPr lang="en-US" altLang="zh-CN" sz="2000" b="1" dirty="0" smtClean="0">
                <a:latin typeface="楷体" panose="02010609060101010101" charset="-122"/>
                <a:ea typeface="楷体" panose="02010609060101010101" charset="-122"/>
                <a:cs typeface="楷体" panose="02010609060101010101" charset="-122"/>
              </a:rPr>
              <a:t>2013</a:t>
            </a:r>
            <a:r>
              <a:rPr lang="zh-CN" altLang="zh-CN" sz="2000" b="1" dirty="0">
                <a:latin typeface="楷体" panose="02010609060101010101" charset="-122"/>
                <a:ea typeface="楷体" panose="02010609060101010101" charset="-122"/>
                <a:cs typeface="楷体" panose="02010609060101010101" charset="-122"/>
              </a:rPr>
              <a:t>年</a:t>
            </a:r>
            <a:r>
              <a:rPr lang="en-US" altLang="zh-CN" sz="2000" b="1" dirty="0">
                <a:latin typeface="楷体" panose="02010609060101010101" charset="-122"/>
                <a:ea typeface="楷体" panose="02010609060101010101" charset="-122"/>
                <a:cs typeface="楷体" panose="02010609060101010101" charset="-122"/>
              </a:rPr>
              <a:t>12</a:t>
            </a:r>
            <a:r>
              <a:rPr lang="zh-CN" altLang="zh-CN" sz="2000" b="1" dirty="0">
                <a:latin typeface="楷体" panose="02010609060101010101" charset="-122"/>
                <a:ea typeface="楷体" panose="02010609060101010101" charset="-122"/>
                <a:cs typeface="楷体" panose="02010609060101010101" charset="-122"/>
              </a:rPr>
              <a:t>月</a:t>
            </a:r>
            <a:r>
              <a:rPr lang="zh-CN" altLang="zh-CN" sz="2000" b="1" dirty="0" smtClean="0">
                <a:latin typeface="楷体" panose="02010609060101010101" charset="-122"/>
                <a:ea typeface="楷体" panose="02010609060101010101" charset="-122"/>
                <a:cs typeface="楷体" panose="02010609060101010101" charset="-122"/>
              </a:rPr>
              <a:t>，</a:t>
            </a:r>
            <a:r>
              <a:rPr lang="zh-CN" altLang="en-US" sz="2000" b="1" dirty="0" smtClean="0">
                <a:latin typeface="楷体" panose="02010609060101010101" charset="-122"/>
                <a:ea typeface="楷体" panose="02010609060101010101" charset="-122"/>
                <a:cs typeface="楷体" panose="02010609060101010101" charset="-122"/>
              </a:rPr>
              <a:t>重要案例推动。</a:t>
            </a:r>
            <a:r>
              <a:rPr lang="zh-CN" altLang="zh-CN" sz="2000" dirty="0" smtClean="0">
                <a:latin typeface="楷体" panose="02010609060101010101" charset="-122"/>
                <a:ea typeface="楷体" panose="02010609060101010101" charset="-122"/>
                <a:cs typeface="楷体" panose="02010609060101010101" charset="-122"/>
              </a:rPr>
              <a:t>慕尼黑第一地区法院</a:t>
            </a:r>
            <a:r>
              <a:rPr lang="zh-CN" altLang="zh-CN" sz="2000" dirty="0">
                <a:latin typeface="楷体" panose="02010609060101010101" charset="-122"/>
                <a:ea typeface="楷体" panose="02010609060101010101" charset="-122"/>
                <a:cs typeface="楷体" panose="02010609060101010101" charset="-122"/>
              </a:rPr>
              <a:t>的一项重要判决对于德国企业的合规管理具有里程碑意义</a:t>
            </a:r>
            <a:r>
              <a:rPr lang="zh-CN" altLang="zh-CN" sz="2000" dirty="0" smtClean="0">
                <a:latin typeface="楷体" panose="02010609060101010101" charset="-122"/>
                <a:ea typeface="楷体" panose="02010609060101010101" charset="-122"/>
                <a:cs typeface="楷体" panose="02010609060101010101" charset="-122"/>
              </a:rPr>
              <a:t>。西门子涉嫌商业贿赂事件</a:t>
            </a:r>
            <a:r>
              <a:rPr lang="zh-CN" altLang="zh-CN" sz="2000" dirty="0">
                <a:latin typeface="楷体" panose="02010609060101010101" charset="-122"/>
                <a:ea typeface="楷体" panose="02010609060101010101" charset="-122"/>
                <a:cs typeface="楷体" panose="02010609060101010101" charset="-122"/>
              </a:rPr>
              <a:t>后，西门子公司要求其前董事会赔偿损失，法院判决：该前董事会成员违反了尽职责任，未能通过建立适当的合规体系对西门子集团员工的腐败行为作出预防和应对，须承担赔偿责任</a:t>
            </a:r>
            <a:r>
              <a:rPr lang="zh-CN" altLang="zh-CN" sz="2000" dirty="0" smtClean="0">
                <a:latin typeface="楷体" panose="02010609060101010101" charset="-122"/>
                <a:ea typeface="楷体" panose="02010609060101010101" charset="-122"/>
                <a:cs typeface="楷体" panose="02010609060101010101" charset="-122"/>
              </a:rPr>
              <a:t>。</a:t>
            </a:r>
            <a:endParaRPr lang="zh-CN" altLang="zh-CN" sz="2000" dirty="0" smtClean="0">
              <a:latin typeface="楷体" panose="02010609060101010101" charset="-122"/>
              <a:ea typeface="楷体" panose="02010609060101010101" charset="-122"/>
              <a:cs typeface="楷体" panose="02010609060101010101" charset="-122"/>
            </a:endParaRPr>
          </a:p>
          <a:p>
            <a:pPr marL="628650" indent="-285750" algn="just" fontAlgn="auto">
              <a:lnSpc>
                <a:spcPct val="100000"/>
              </a:lnSpc>
              <a:spcBef>
                <a:spcPts val="600"/>
              </a:spcBef>
              <a:spcAft>
                <a:spcPts val="600"/>
              </a:spcAft>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从此，德国</a:t>
            </a:r>
            <a:r>
              <a:rPr lang="zh-CN" altLang="zh-CN" sz="2000" dirty="0">
                <a:latin typeface="楷体" panose="02010609060101010101" charset="-122"/>
                <a:ea typeface="楷体" panose="02010609060101010101" charset="-122"/>
                <a:cs typeface="楷体" panose="02010609060101010101" charset="-122"/>
              </a:rPr>
              <a:t>企业领导人员为了防止被追究个人责任</a:t>
            </a:r>
            <a:r>
              <a:rPr lang="zh-CN" altLang="zh-CN" sz="2000" dirty="0" smtClean="0">
                <a:latin typeface="楷体" panose="02010609060101010101" charset="-122"/>
                <a:ea typeface="楷体" panose="02010609060101010101" charset="-122"/>
                <a:cs typeface="楷体" panose="02010609060101010101" charset="-122"/>
              </a:rPr>
              <a:t>，都</a:t>
            </a:r>
            <a:r>
              <a:rPr lang="zh-CN" altLang="zh-CN" sz="2000" dirty="0">
                <a:latin typeface="楷体" panose="02010609060101010101" charset="-122"/>
                <a:ea typeface="楷体" panose="02010609060101010101" charset="-122"/>
                <a:cs typeface="楷体" panose="02010609060101010101" charset="-122"/>
              </a:rPr>
              <a:t>积极推动企业加强合规管理，使得德国企业的合规体系建设从</a:t>
            </a:r>
            <a:r>
              <a:rPr lang="zh-CN" altLang="zh-CN" sz="2000" b="1" dirty="0">
                <a:latin typeface="楷体" panose="02010609060101010101" charset="-122"/>
                <a:ea typeface="楷体" panose="02010609060101010101" charset="-122"/>
                <a:cs typeface="楷体" panose="02010609060101010101" charset="-122"/>
              </a:rPr>
              <a:t>被动推进阶段发展到了主动建设阶段</a:t>
            </a:r>
            <a:r>
              <a:rPr lang="zh-CN" altLang="zh-CN" sz="2000" dirty="0" smtClean="0">
                <a:latin typeface="楷体" panose="02010609060101010101" charset="-122"/>
                <a:ea typeface="楷体" panose="02010609060101010101" charset="-122"/>
                <a:cs typeface="楷体" panose="02010609060101010101" charset="-122"/>
              </a:rPr>
              <a:t>。</a:t>
            </a:r>
            <a:endParaRPr lang="zh-CN" altLang="zh-CN" sz="2000" b="1" dirty="0" smtClean="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710005" y="133797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126" y="1618619"/>
              <a:ext cx="6032421" cy="461665"/>
            </a:xfrm>
            <a:prstGeom prst="rect">
              <a:avLst/>
            </a:prstGeom>
            <a:noFill/>
          </p:spPr>
          <p:txBody>
            <a:bodyPr wrap="none" rtlCol="0">
              <a:spAutoFit/>
            </a:bodyPr>
            <a:lstStyle/>
            <a:p>
              <a:r>
                <a:rPr lang="zh-CN" altLang="en-US" sz="2400" b="1" dirty="0" smtClean="0">
                  <a:solidFill>
                    <a:srgbClr val="C00000"/>
                  </a:solidFill>
                  <a:latin typeface="微软雅黑" panose="020B0503020204020204" pitchFamily="34" charset="-122"/>
                  <a:ea typeface="微软雅黑" panose="020B0503020204020204" pitchFamily="34" charset="-122"/>
                  <a:cs typeface="+mn-ea"/>
                  <a:sym typeface="+mn-lt"/>
                </a:rPr>
                <a:t>一、</a:t>
              </a:r>
              <a:r>
                <a:rPr lang="zh-CN" altLang="en-US" sz="2400" b="1" dirty="0" smtClean="0">
                  <a:solidFill>
                    <a:srgbClr val="C00000"/>
                  </a:solidFill>
                  <a:latin typeface="微软雅黑" panose="020B0503020204020204" pitchFamily="34" charset="-122"/>
                  <a:ea typeface="微软雅黑" panose="020B0503020204020204" pitchFamily="34" charset="-122"/>
                </a:rPr>
                <a:t>德国</a:t>
              </a:r>
              <a:r>
                <a:rPr lang="zh-CN" altLang="en-US" sz="2400" b="1" dirty="0">
                  <a:solidFill>
                    <a:srgbClr val="C00000"/>
                  </a:solidFill>
                  <a:latin typeface="微软雅黑" panose="020B0503020204020204" pitchFamily="34" charset="-122"/>
                  <a:ea typeface="微软雅黑" panose="020B0503020204020204" pitchFamily="34" charset="-122"/>
                </a:rPr>
                <a:t>企业合</a:t>
              </a:r>
              <a:r>
                <a:rPr lang="zh-CN" altLang="en-US" sz="2400" b="1" dirty="0" smtClean="0">
                  <a:solidFill>
                    <a:srgbClr val="C00000"/>
                  </a:solidFill>
                  <a:latin typeface="微软雅黑" panose="020B0503020204020204" pitchFamily="34" charset="-122"/>
                  <a:ea typeface="微软雅黑" panose="020B0503020204020204" pitchFamily="34" charset="-122"/>
                </a:rPr>
                <a:t>规管理体系建设</a:t>
              </a:r>
              <a:r>
                <a:rPr lang="zh-CN" altLang="en-US" sz="2400" b="1" dirty="0">
                  <a:solidFill>
                    <a:srgbClr val="C00000"/>
                  </a:solidFill>
                  <a:latin typeface="微软雅黑" panose="020B0503020204020204" pitchFamily="34" charset="-122"/>
                  <a:ea typeface="微软雅黑" panose="020B0503020204020204" pitchFamily="34" charset="-122"/>
                </a:rPr>
                <a:t>历程和</a:t>
              </a:r>
              <a:r>
                <a:rPr lang="zh-CN" altLang="en-US" sz="2400" b="1" dirty="0" smtClean="0">
                  <a:solidFill>
                    <a:srgbClr val="C00000"/>
                  </a:solidFill>
                  <a:latin typeface="微软雅黑" panose="020B0503020204020204" pitchFamily="34" charset="-122"/>
                  <a:ea typeface="微软雅黑" panose="020B0503020204020204" pitchFamily="34" charset="-122"/>
                </a:rPr>
                <a:t>现状</a:t>
              </a:r>
              <a:endParaRPr lang="zh-CN" altLang="en-US" sz="2400" b="1" dirty="0" smtClean="0">
                <a:solidFill>
                  <a:srgbClr val="C00000"/>
                </a:solidFill>
                <a:latin typeface="微软雅黑" panose="020B0503020204020204" pitchFamily="34" charset="-122"/>
                <a:ea typeface="微软雅黑" panose="020B0503020204020204" pitchFamily="34" charset="-122"/>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710005" y="2272665"/>
            <a:ext cx="10827310" cy="2708434"/>
          </a:xfrm>
          <a:prstGeom prst="rect">
            <a:avLst/>
          </a:prstGeom>
          <a:noFill/>
          <a:ln w="9525">
            <a:noFill/>
          </a:ln>
        </p:spPr>
        <p:txBody>
          <a:bodyPr wrap="square">
            <a:spAutoFit/>
          </a:bodyPr>
          <a:lstStyle/>
          <a:p>
            <a:pPr marL="628650" indent="-285750" algn="just" fontAlgn="auto">
              <a:lnSpc>
                <a:spcPct val="100000"/>
              </a:lnSpc>
              <a:spcBef>
                <a:spcPts val="600"/>
              </a:spcBef>
              <a:spcAft>
                <a:spcPts val="600"/>
              </a:spcAft>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德国企业高层非常重视合规管理建设。西门子事件后，公司首席执行官的主要精力投入合规建设，整个管理层每两年一次作出遵守商业行为准则的书面保证。</a:t>
            </a:r>
            <a:endParaRPr lang="zh-CN" altLang="zh-CN" sz="2000" dirty="0" smtClean="0">
              <a:latin typeface="楷体" panose="02010609060101010101" charset="-122"/>
              <a:ea typeface="楷体" panose="02010609060101010101" charset="-122"/>
              <a:cs typeface="楷体" panose="02010609060101010101" charset="-122"/>
            </a:endParaRPr>
          </a:p>
          <a:p>
            <a:pPr marL="628650" indent="-285750" algn="just" fontAlgn="auto">
              <a:lnSpc>
                <a:spcPct val="100000"/>
              </a:lnSpc>
              <a:spcBef>
                <a:spcPts val="600"/>
              </a:spcBef>
              <a:spcAft>
                <a:spcPts val="600"/>
              </a:spcAft>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多数企业的公司章程对公司监事会、董事会和高管层的合规建设职责都进行了明确。</a:t>
            </a:r>
            <a:endParaRPr lang="zh-CN" altLang="zh-CN" sz="2000" dirty="0" smtClean="0">
              <a:latin typeface="楷体" panose="02010609060101010101" charset="-122"/>
              <a:ea typeface="楷体" panose="02010609060101010101" charset="-122"/>
              <a:cs typeface="楷体" panose="02010609060101010101" charset="-122"/>
            </a:endParaRPr>
          </a:p>
          <a:p>
            <a:pPr marL="628650" indent="-285750" algn="just" fontAlgn="auto">
              <a:lnSpc>
                <a:spcPct val="100000"/>
              </a:lnSpc>
              <a:spcBef>
                <a:spcPts val="600"/>
              </a:spcBef>
              <a:spcAft>
                <a:spcPts val="600"/>
              </a:spcAft>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据了解，德国企业非常重合规管理的投入，1万人左右企业每年的合规管理投入大约为700万欧元。包括系统建设费用、咨询费用、调查费用等。</a:t>
            </a:r>
            <a:endParaRPr lang="zh-CN" altLang="zh-CN" sz="2000" dirty="0" smtClean="0">
              <a:latin typeface="楷体" panose="02010609060101010101" charset="-122"/>
              <a:ea typeface="楷体" panose="02010609060101010101" charset="-122"/>
              <a:cs typeface="楷体" panose="02010609060101010101" charset="-122"/>
            </a:endParaRPr>
          </a:p>
          <a:p>
            <a:pPr marL="628650" indent="-285750" algn="just" fontAlgn="auto">
              <a:lnSpc>
                <a:spcPct val="100000"/>
              </a:lnSpc>
              <a:spcBef>
                <a:spcPts val="600"/>
              </a:spcBef>
              <a:spcAft>
                <a:spcPts val="600"/>
              </a:spcAft>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目前，</a:t>
            </a:r>
            <a:r>
              <a:rPr lang="zh-CN" altLang="zh-CN" sz="2000" b="1" dirty="0" smtClean="0">
                <a:latin typeface="楷体" panose="02010609060101010101" charset="-122"/>
                <a:ea typeface="楷体" panose="02010609060101010101" charset="-122"/>
                <a:cs typeface="楷体" panose="02010609060101010101" charset="-122"/>
              </a:rPr>
              <a:t>员工人数500人和1万人以上企业中已经分别有75%和97%建立了合规管理系统。国有企业已全部建立合规管理系统。</a:t>
            </a:r>
            <a:endParaRPr lang="zh-CN" altLang="zh-CN" sz="2000" b="1" dirty="0" smtClean="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5188374" cy="1430243"/>
            <a:chOff x="1073751" y="1513874"/>
            <a:chExt cx="5188374" cy="1430243"/>
          </a:xfrm>
        </p:grpSpPr>
        <p:sp>
          <p:nvSpPr>
            <p:cNvPr id="25" name="文本框 24"/>
            <p:cNvSpPr txBox="1"/>
            <p:nvPr/>
          </p:nvSpPr>
          <p:spPr>
            <a:xfrm>
              <a:off x="1153034" y="1513874"/>
              <a:ext cx="5109091"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二、德国企业合规管理实践特点总结</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925738" y="1811054"/>
            <a:ext cx="9412062" cy="3785632"/>
            <a:chOff x="1133349" y="1550704"/>
            <a:chExt cx="9412062" cy="3785632"/>
          </a:xfrm>
        </p:grpSpPr>
        <p:sp>
          <p:nvSpPr>
            <p:cNvPr id="4" name="矩形 3"/>
            <p:cNvSpPr/>
            <p:nvPr/>
          </p:nvSpPr>
          <p:spPr>
            <a:xfrm>
              <a:off x="1264251" y="2012349"/>
              <a:ext cx="9281160" cy="3323987"/>
            </a:xfrm>
            <a:prstGeom prst="rect">
              <a:avLst/>
            </a:prstGeom>
          </p:spPr>
          <p:txBody>
            <a:bodyPr wrap="square">
              <a:spAutoFit/>
            </a:bodyPr>
            <a:lstStyle/>
            <a:p>
              <a:pPr marL="285750" indent="-285750">
                <a:lnSpc>
                  <a:spcPct val="150000"/>
                </a:lnSpc>
                <a:buFont typeface="Wingdings" panose="05000000000000000000" charset="0"/>
                <a:buChar char="Ø"/>
              </a:pPr>
              <a:r>
                <a:rPr lang="zh-CN" altLang="en-US" sz="2000" dirty="0" smtClean="0">
                  <a:latin typeface="楷体" panose="02010609060101010101" charset="-122"/>
                  <a:ea typeface="楷体" panose="02010609060101010101" charset="-122"/>
                  <a:cs typeface="楷体" panose="02010609060101010101" charset="-122"/>
                  <a:sym typeface="+mn-ea"/>
                </a:rPr>
                <a:t>德国企业开展合规管理体系建设主要采用德国IDWPS980标准Compliance Management Systemen。该标准只是指导性和推荐性标准，并不是强制性标准。</a:t>
              </a:r>
              <a:endParaRPr lang="en-US" altLang="zh-CN" sz="2000" dirty="0" smtClean="0">
                <a:latin typeface="楷体" panose="02010609060101010101" charset="-122"/>
                <a:ea typeface="楷体" panose="02010609060101010101" charset="-122"/>
                <a:cs typeface="楷体" panose="02010609060101010101" charset="-122"/>
                <a:sym typeface="+mn-ea"/>
              </a:endParaRPr>
            </a:p>
            <a:p>
              <a:pPr>
                <a:lnSpc>
                  <a:spcPct val="150000"/>
                </a:lnSpc>
              </a:pPr>
              <a:endParaRPr lang="zh-CN" altLang="en-US" sz="2000" dirty="0" smtClean="0">
                <a:latin typeface="楷体" panose="02010609060101010101" charset="-122"/>
                <a:ea typeface="楷体" panose="02010609060101010101" charset="-122"/>
                <a:cs typeface="楷体" panose="02010609060101010101" charset="-122"/>
                <a:sym typeface="+mn-ea"/>
              </a:endParaRPr>
            </a:p>
            <a:p>
              <a:pPr marL="285750" indent="-285750">
                <a:lnSpc>
                  <a:spcPct val="150000"/>
                </a:lnSpc>
                <a:buFont typeface="Wingdings" panose="05000000000000000000" charset="0"/>
                <a:buChar char="Ø"/>
              </a:pPr>
              <a:r>
                <a:rPr lang="zh-CN" altLang="en-US" sz="2000" dirty="0" smtClean="0">
                  <a:latin typeface="楷体" panose="02010609060101010101" charset="-122"/>
                  <a:ea typeface="楷体" panose="02010609060101010101" charset="-122"/>
                  <a:cs typeface="楷体" panose="02010609060101010101" charset="-122"/>
                  <a:sym typeface="+mn-ea"/>
                </a:rPr>
                <a:t>该标准与国际标准化组织的</a:t>
              </a:r>
              <a:r>
                <a:rPr lang="zh-CN" altLang="zh-CN" sz="2000" dirty="0" smtClean="0">
                  <a:latin typeface="楷体" panose="02010609060101010101" charset="-122"/>
                  <a:ea typeface="楷体" panose="02010609060101010101" charset="-122"/>
                  <a:cs typeface="楷体" panose="02010609060101010101" charset="-122"/>
                </a:rPr>
                <a:t>国际标准</a:t>
              </a:r>
              <a:r>
                <a:rPr lang="zh-CN" altLang="zh-CN" sz="2000" b="1" dirty="0">
                  <a:latin typeface="楷体" panose="02010609060101010101" charset="-122"/>
                  <a:ea typeface="楷体" panose="02010609060101010101" charset="-122"/>
                  <a:cs typeface="楷体" panose="02010609060101010101" charset="-122"/>
                </a:rPr>
                <a:t>合规管理指南</a:t>
              </a:r>
              <a:r>
                <a:rPr lang="en-US" altLang="zh-CN" sz="2000" dirty="0">
                  <a:latin typeface="楷体" panose="02010609060101010101" charset="-122"/>
                  <a:ea typeface="楷体" panose="02010609060101010101" charset="-122"/>
                  <a:cs typeface="楷体" panose="02010609060101010101" charset="-122"/>
                </a:rPr>
                <a:t>ISO 19600</a:t>
              </a:r>
              <a:r>
                <a:rPr lang="zh-CN" altLang="zh-CN" sz="2000" dirty="0" smtClean="0">
                  <a:latin typeface="楷体" panose="02010609060101010101" charset="-122"/>
                  <a:ea typeface="楷体" panose="02010609060101010101" charset="-122"/>
                  <a:cs typeface="楷体" panose="02010609060101010101" charset="-122"/>
                </a:rPr>
                <a:t>《合规管理体系——指南》</a:t>
              </a:r>
              <a:r>
                <a:rPr lang="zh-CN" altLang="en-US" sz="2000" dirty="0" smtClean="0">
                  <a:latin typeface="楷体" panose="02010609060101010101" charset="-122"/>
                  <a:ea typeface="楷体" panose="02010609060101010101" charset="-122"/>
                  <a:cs typeface="楷体" panose="02010609060101010101" charset="-122"/>
                  <a:sym typeface="+mn-ea"/>
                </a:rPr>
                <a:t>框架基本一致。</a:t>
              </a:r>
              <a:endParaRPr lang="zh-CN" altLang="en-US" sz="2000" dirty="0" smtClean="0">
                <a:latin typeface="楷体" panose="02010609060101010101" charset="-122"/>
                <a:ea typeface="楷体" panose="02010609060101010101" charset="-122"/>
                <a:cs typeface="楷体" panose="02010609060101010101" charset="-122"/>
                <a:sym typeface="+mn-ea"/>
              </a:endParaRPr>
            </a:p>
            <a:p>
              <a:pPr marL="285750" indent="-285750">
                <a:lnSpc>
                  <a:spcPct val="150000"/>
                </a:lnSpc>
                <a:buFont typeface="Wingdings" panose="05000000000000000000" charset="0"/>
                <a:buChar char="Ø"/>
              </a:pPr>
              <a:endParaRPr lang="zh-CN" altLang="en-US" sz="2000" dirty="0" smtClean="0">
                <a:latin typeface="楷体" panose="02010609060101010101" charset="-122"/>
                <a:ea typeface="楷体" panose="02010609060101010101" charset="-122"/>
                <a:cs typeface="楷体" panose="02010609060101010101" charset="-122"/>
                <a:sym typeface="+mn-ea"/>
              </a:endParaRPr>
            </a:p>
            <a:p>
              <a:pPr marL="285750" indent="-285750">
                <a:lnSpc>
                  <a:spcPct val="150000"/>
                </a:lnSpc>
                <a:buFont typeface="Wingdings" panose="05000000000000000000" charset="0"/>
                <a:buChar char="Ø"/>
              </a:pPr>
              <a:r>
                <a:rPr lang="zh-CN" altLang="en-US" sz="2000" dirty="0" smtClean="0">
                  <a:latin typeface="楷体" panose="02010609060101010101" charset="-122"/>
                  <a:ea typeface="楷体" panose="02010609060101010101" charset="-122"/>
                  <a:cs typeface="楷体" panose="02010609060101010101" charset="-122"/>
                  <a:sym typeface="+mn-ea"/>
                </a:rPr>
                <a:t>该</a:t>
              </a:r>
              <a:r>
                <a:rPr lang="zh-CN" altLang="en-US" sz="2000" dirty="0">
                  <a:latin typeface="楷体" panose="02010609060101010101" charset="-122"/>
                  <a:ea typeface="楷体" panose="02010609060101010101" charset="-122"/>
                  <a:cs typeface="楷体" panose="02010609060101010101" charset="-122"/>
                  <a:sym typeface="+mn-ea"/>
                </a:rPr>
                <a:t>标准与国务院</a:t>
              </a:r>
              <a:r>
                <a:rPr lang="zh-CN" altLang="en-US" sz="2000" dirty="0" smtClean="0">
                  <a:latin typeface="楷体" panose="02010609060101010101" charset="-122"/>
                  <a:ea typeface="楷体" panose="02010609060101010101" charset="-122"/>
                  <a:cs typeface="楷体" panose="02010609060101010101" charset="-122"/>
                  <a:sym typeface="+mn-ea"/>
                </a:rPr>
                <a:t>国资委发布的中央企业合规管理指引框架也基本一致。 </a:t>
              </a:r>
              <a:endParaRPr lang="zh-CN" altLang="en-US" sz="2000" dirty="0" smtClean="0">
                <a:latin typeface="楷体" panose="02010609060101010101" charset="-122"/>
                <a:ea typeface="楷体" panose="02010609060101010101" charset="-122"/>
                <a:cs typeface="楷体" panose="02010609060101010101" charset="-122"/>
                <a:sym typeface="+mn-ea"/>
              </a:endParaRPr>
            </a:p>
          </p:txBody>
        </p:sp>
        <p:sp>
          <p:nvSpPr>
            <p:cNvPr id="5" name="文本框 4"/>
            <p:cNvSpPr txBox="1"/>
            <p:nvPr/>
          </p:nvSpPr>
          <p:spPr>
            <a:xfrm>
              <a:off x="1133349" y="1550704"/>
              <a:ext cx="3877985"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（一）合</a:t>
              </a:r>
              <a:r>
                <a:rPr lang="zh-CN" altLang="en-US" sz="2400" b="1" dirty="0">
                  <a:solidFill>
                    <a:srgbClr val="C00000"/>
                  </a:solidFill>
                  <a:cs typeface="+mn-ea"/>
                  <a:sym typeface="+mn-lt"/>
                </a:rPr>
                <a:t>规建设标准国际化</a:t>
              </a:r>
              <a:endParaRPr lang="zh-CN" altLang="en-US" sz="2400" b="1" dirty="0">
                <a:solidFill>
                  <a:srgbClr val="C00000"/>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3" name="组合 2"/>
          <p:cNvGrpSpPr/>
          <p:nvPr/>
        </p:nvGrpSpPr>
        <p:grpSpPr>
          <a:xfrm>
            <a:off x="437117" y="939553"/>
            <a:ext cx="8654880" cy="1430243"/>
            <a:chOff x="1073751" y="1513874"/>
            <a:chExt cx="4282060" cy="1430243"/>
          </a:xfrm>
        </p:grpSpPr>
        <p:sp>
          <p:nvSpPr>
            <p:cNvPr id="4" name="矩形 3"/>
            <p:cNvSpPr/>
            <p:nvPr>
              <p:custDataLst>
                <p:tags r:id="rId3"/>
              </p:custDataLst>
            </p:nvPr>
          </p:nvSpPr>
          <p:spPr>
            <a:xfrm>
              <a:off x="1255360" y="1999014"/>
              <a:ext cx="2874645" cy="553998"/>
            </a:xfrm>
            <a:prstGeom prst="rect">
              <a:avLst/>
            </a:prstGeom>
          </p:spPr>
          <p:txBody>
            <a:bodyPr wrap="square">
              <a:spAutoFit/>
            </a:bodyPr>
            <a:lstStyle/>
            <a:p>
              <a:pPr marL="285750" indent="-285750">
                <a:lnSpc>
                  <a:spcPct val="150000"/>
                </a:lnSpc>
                <a:buFont typeface="Wingdings" panose="05000000000000000000" charset="0"/>
                <a:buChar char="Ø"/>
              </a:pPr>
              <a:r>
                <a:rPr lang="zh-CN" altLang="en-US" sz="2000" b="1" dirty="0" smtClean="0">
                  <a:latin typeface="微软雅黑" panose="020B0503020204020204" pitchFamily="34" charset="-122"/>
                  <a:ea typeface="微软雅黑" panose="020B0503020204020204" pitchFamily="34" charset="-122"/>
                  <a:sym typeface="+mn-ea"/>
                </a:rPr>
                <a:t>三</a:t>
              </a:r>
              <a:r>
                <a:rPr lang="zh-CN" altLang="en-US" sz="2000" b="1" dirty="0">
                  <a:latin typeface="微软雅黑" panose="020B0503020204020204" pitchFamily="34" charset="-122"/>
                  <a:ea typeface="微软雅黑" panose="020B0503020204020204" pitchFamily="34" charset="-122"/>
                  <a:sym typeface="+mn-ea"/>
                </a:rPr>
                <a:t>项</a:t>
              </a:r>
              <a:r>
                <a:rPr lang="zh-CN" altLang="en-US" sz="2000" b="1" dirty="0" smtClean="0">
                  <a:latin typeface="微软雅黑" panose="020B0503020204020204" pitchFamily="34" charset="-122"/>
                  <a:ea typeface="微软雅黑" panose="020B0503020204020204" pitchFamily="34" charset="-122"/>
                  <a:sym typeface="+mn-ea"/>
                </a:rPr>
                <a:t>重要</a:t>
              </a:r>
              <a:r>
                <a:rPr lang="zh-CN" altLang="en-US" sz="2000" b="1" dirty="0">
                  <a:latin typeface="微软雅黑" panose="020B0503020204020204" pitchFamily="34" charset="-122"/>
                  <a:ea typeface="微软雅黑" panose="020B0503020204020204" pitchFamily="34" charset="-122"/>
                  <a:sym typeface="+mn-ea"/>
                </a:rPr>
                <a:t>任务</a:t>
              </a:r>
              <a:endParaRPr lang="zh-CN" altLang="en-US" sz="2000" b="1" dirty="0">
                <a:latin typeface="微软雅黑" panose="020B0503020204020204" pitchFamily="34" charset="-122"/>
                <a:ea typeface="微软雅黑" panose="020B0503020204020204" pitchFamily="34" charset="-122"/>
                <a:sym typeface="+mn-ea"/>
              </a:endParaRPr>
            </a:p>
          </p:txBody>
        </p:sp>
        <p:sp>
          <p:nvSpPr>
            <p:cNvPr id="5" name="文本框 4"/>
            <p:cNvSpPr txBox="1"/>
            <p:nvPr>
              <p:custDataLst>
                <p:tags r:id="rId4"/>
              </p:custDataLst>
            </p:nvPr>
          </p:nvSpPr>
          <p:spPr>
            <a:xfrm>
              <a:off x="1153034" y="1513874"/>
              <a:ext cx="4202777"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（二）合规运行机制定型化（三项重要任务、七个核心要素）</a:t>
              </a:r>
              <a:endParaRPr lang="en-US" altLang="zh-CN" sz="2400" b="1" dirty="0">
                <a:solidFill>
                  <a:srgbClr val="C00000"/>
                </a:solidFill>
                <a:cs typeface="+mn-ea"/>
                <a:sym typeface="+mn-lt"/>
              </a:endParaRPr>
            </a:p>
          </p:txBody>
        </p:sp>
        <p:cxnSp>
          <p:nvCxnSpPr>
            <p:cNvPr id="6" name="直接连接符 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3" name="任意多边形: 形状 43"/>
          <p:cNvSpPr/>
          <p:nvPr>
            <p:custDataLst>
              <p:tags r:id="rId6"/>
            </p:custDataLst>
          </p:nvPr>
        </p:nvSpPr>
        <p:spPr>
          <a:xfrm>
            <a:off x="7015628" y="3082917"/>
            <a:ext cx="1228572" cy="3058190"/>
          </a:xfrm>
          <a:custGeom>
            <a:avLst/>
            <a:gdLst>
              <a:gd name="connsiteX0" fmla="*/ 469597 w 1441073"/>
              <a:gd name="connsiteY0" fmla="*/ 0 h 3587156"/>
              <a:gd name="connsiteX1" fmla="*/ 509370 w 1441073"/>
              <a:gd name="connsiteY1" fmla="*/ 24364 h 3587156"/>
              <a:gd name="connsiteX2" fmla="*/ 1441073 w 1441073"/>
              <a:gd name="connsiteY2" fmla="*/ 1791265 h 3587156"/>
              <a:gd name="connsiteX3" fmla="*/ 839942 w 1441073"/>
              <a:gd name="connsiteY3" fmla="*/ 3279793 h 3587156"/>
              <a:gd name="connsiteX4" fmla="*/ 675483 w 1441073"/>
              <a:gd name="connsiteY4" fmla="*/ 3432322 h 3587156"/>
              <a:gd name="connsiteX5" fmla="*/ 763959 w 1441073"/>
              <a:gd name="connsiteY5" fmla="*/ 3587156 h 3587156"/>
              <a:gd name="connsiteX6" fmla="*/ 57881 w 1441073"/>
              <a:gd name="connsiteY6" fmla="*/ 3145131 h 3587156"/>
              <a:gd name="connsiteX7" fmla="*/ 49471 w 1441073"/>
              <a:gd name="connsiteY7" fmla="*/ 2336796 h 3587156"/>
              <a:gd name="connsiteX8" fmla="*/ 137601 w 1441073"/>
              <a:gd name="connsiteY8" fmla="*/ 2491025 h 3587156"/>
              <a:gd name="connsiteX9" fmla="*/ 162659 w 1441073"/>
              <a:gd name="connsiteY9" fmla="*/ 2462778 h 3587156"/>
              <a:gd name="connsiteX10" fmla="*/ 405457 w 1441073"/>
              <a:gd name="connsiteY10" fmla="*/ 1769866 h 3587156"/>
              <a:gd name="connsiteX11" fmla="*/ 18528 w 1441073"/>
              <a:gd name="connsiteY11" fmla="*/ 929290 h 3587156"/>
              <a:gd name="connsiteX12" fmla="*/ 0 w 1441073"/>
              <a:gd name="connsiteY12" fmla="*/ 915096 h 3587156"/>
              <a:gd name="connsiteX13" fmla="*/ 470549 w 1441073"/>
              <a:gd name="connsiteY13" fmla="*/ 602917 h 3587156"/>
              <a:gd name="connsiteX14" fmla="*/ 479363 w 1441073"/>
              <a:gd name="connsiteY14" fmla="*/ 602774 h 3587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1073" h="3587156">
                <a:moveTo>
                  <a:pt x="469597" y="0"/>
                </a:moveTo>
                <a:lnTo>
                  <a:pt x="509370" y="24364"/>
                </a:lnTo>
                <a:cubicBezTo>
                  <a:pt x="1071493" y="407286"/>
                  <a:pt x="1441073" y="1055757"/>
                  <a:pt x="1441073" y="1791265"/>
                </a:cubicBezTo>
                <a:cubicBezTo>
                  <a:pt x="1441073" y="2370479"/>
                  <a:pt x="1211876" y="2895714"/>
                  <a:pt x="839942" y="3279793"/>
                </a:cubicBezTo>
                <a:lnTo>
                  <a:pt x="675483" y="3432322"/>
                </a:lnTo>
                <a:lnTo>
                  <a:pt x="763959" y="3587156"/>
                </a:lnTo>
                <a:lnTo>
                  <a:pt x="57881" y="3145131"/>
                </a:lnTo>
                <a:lnTo>
                  <a:pt x="49471" y="2336796"/>
                </a:lnTo>
                <a:lnTo>
                  <a:pt x="137601" y="2491025"/>
                </a:lnTo>
                <a:lnTo>
                  <a:pt x="162659" y="2462778"/>
                </a:lnTo>
                <a:cubicBezTo>
                  <a:pt x="314340" y="2274478"/>
                  <a:pt x="405457" y="2033074"/>
                  <a:pt x="405457" y="1769866"/>
                </a:cubicBezTo>
                <a:cubicBezTo>
                  <a:pt x="405457" y="1431456"/>
                  <a:pt x="254835" y="1129088"/>
                  <a:pt x="18528" y="929290"/>
                </a:cubicBezTo>
                <a:lnTo>
                  <a:pt x="0" y="915096"/>
                </a:lnTo>
                <a:lnTo>
                  <a:pt x="470549" y="602917"/>
                </a:lnTo>
                <a:lnTo>
                  <a:pt x="479363" y="602774"/>
                </a:lnTo>
                <a:close/>
              </a:path>
            </a:pathLst>
          </a:custGeom>
          <a:solidFill>
            <a:srgbClr val="ED7D31"/>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Autofit/>
          </a:bodyPr>
          <a:lstStyle/>
          <a:p>
            <a:pPr algn="ctr"/>
            <a:endParaRPr lang="zh-CN" altLang="en-US">
              <a:latin typeface="微软雅黑" panose="020B0503020204020204" pitchFamily="34" charset="-122"/>
              <a:ea typeface="微软雅黑" panose="020B0503020204020204" pitchFamily="34" charset="-122"/>
            </a:endParaRPr>
          </a:p>
        </p:txBody>
      </p:sp>
      <p:sp>
        <p:nvSpPr>
          <p:cNvPr id="44" name="任意多边形: 形状 37"/>
          <p:cNvSpPr/>
          <p:nvPr>
            <p:custDataLst>
              <p:tags r:id="rId7"/>
            </p:custDataLst>
          </p:nvPr>
        </p:nvSpPr>
        <p:spPr>
          <a:xfrm rot="7086092">
            <a:off x="4584201" y="2749370"/>
            <a:ext cx="2874413" cy="2107233"/>
          </a:xfrm>
          <a:custGeom>
            <a:avLst/>
            <a:gdLst>
              <a:gd name="connsiteX0" fmla="*/ 408525 w 3371593"/>
              <a:gd name="connsiteY0" fmla="*/ 1357849 h 2471715"/>
              <a:gd name="connsiteX1" fmla="*/ 173911 w 3371593"/>
              <a:gd name="connsiteY1" fmla="*/ 604707 h 2471715"/>
              <a:gd name="connsiteX2" fmla="*/ 164013 w 3371593"/>
              <a:gd name="connsiteY2" fmla="*/ 409318 h 2471715"/>
              <a:gd name="connsiteX3" fmla="*/ 0 w 3371593"/>
              <a:gd name="connsiteY3" fmla="*/ 409963 h 2471715"/>
              <a:gd name="connsiteX4" fmla="*/ 687323 w 3371593"/>
              <a:gd name="connsiteY4" fmla="*/ 0 h 2471715"/>
              <a:gd name="connsiteX5" fmla="*/ 1142445 w 3371593"/>
              <a:gd name="connsiteY5" fmla="*/ 263142 h 2471715"/>
              <a:gd name="connsiteX6" fmla="*/ 1183519 w 3371593"/>
              <a:gd name="connsiteY6" fmla="*/ 285292 h 2471715"/>
              <a:gd name="connsiteX7" fmla="*/ 1183417 w 3371593"/>
              <a:gd name="connsiteY7" fmla="*/ 286831 h 2471715"/>
              <a:gd name="connsiteX8" fmla="*/ 1386941 w 3371593"/>
              <a:gd name="connsiteY8" fmla="*/ 404505 h 2471715"/>
              <a:gd name="connsiteX9" fmla="*/ 1181054 w 3371593"/>
              <a:gd name="connsiteY9" fmla="*/ 405315 h 2471715"/>
              <a:gd name="connsiteX10" fmla="*/ 1184606 w 3371593"/>
              <a:gd name="connsiteY10" fmla="*/ 485191 h 2471715"/>
              <a:gd name="connsiteX11" fmla="*/ 1301598 w 3371593"/>
              <a:gd name="connsiteY11" fmla="*/ 864693 h 2471715"/>
              <a:gd name="connsiteX12" fmla="*/ 2662508 w 3371593"/>
              <a:gd name="connsiteY12" fmla="*/ 1337122 h 2471715"/>
              <a:gd name="connsiteX13" fmla="*/ 2745586 w 3371593"/>
              <a:gd name="connsiteY13" fmla="*/ 1297887 h 2471715"/>
              <a:gd name="connsiteX14" fmla="*/ 2799626 w 3371593"/>
              <a:gd name="connsiteY14" fmla="*/ 1862057 h 2471715"/>
              <a:gd name="connsiteX15" fmla="*/ 2795602 w 3371593"/>
              <a:gd name="connsiteY15" fmla="*/ 1869898 h 2471715"/>
              <a:gd name="connsiteX16" fmla="*/ 3371593 w 3371593"/>
              <a:gd name="connsiteY16" fmla="*/ 2165436 h 2471715"/>
              <a:gd name="connsiteX17" fmla="*/ 3283549 w 3371593"/>
              <a:gd name="connsiteY17" fmla="*/ 2218272 h 2471715"/>
              <a:gd name="connsiteX18" fmla="*/ 408525 w 3371593"/>
              <a:gd name="connsiteY18" fmla="*/ 1357849 h 2471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371593" h="2471715">
                <a:moveTo>
                  <a:pt x="408525" y="1357849"/>
                </a:moveTo>
                <a:cubicBezTo>
                  <a:pt x="279678" y="1116556"/>
                  <a:pt x="202775" y="861285"/>
                  <a:pt x="173911" y="604707"/>
                </a:cubicBezTo>
                <a:lnTo>
                  <a:pt x="164013" y="409318"/>
                </a:lnTo>
                <a:lnTo>
                  <a:pt x="0" y="409963"/>
                </a:lnTo>
                <a:lnTo>
                  <a:pt x="687323" y="0"/>
                </a:lnTo>
                <a:lnTo>
                  <a:pt x="1142445" y="263142"/>
                </a:lnTo>
                <a:lnTo>
                  <a:pt x="1183519" y="285292"/>
                </a:lnTo>
                <a:lnTo>
                  <a:pt x="1183417" y="286831"/>
                </a:lnTo>
                <a:lnTo>
                  <a:pt x="1386941" y="404505"/>
                </a:lnTo>
                <a:lnTo>
                  <a:pt x="1181054" y="405315"/>
                </a:lnTo>
                <a:lnTo>
                  <a:pt x="1184606" y="485191"/>
                </a:lnTo>
                <a:cubicBezTo>
                  <a:pt x="1198449" y="614649"/>
                  <a:pt x="1236769" y="743287"/>
                  <a:pt x="1301598" y="864693"/>
                </a:cubicBezTo>
                <a:cubicBezTo>
                  <a:pt x="1560913" y="1350316"/>
                  <a:pt x="2152316" y="1547831"/>
                  <a:pt x="2662508" y="1337122"/>
                </a:cubicBezTo>
                <a:lnTo>
                  <a:pt x="2745586" y="1297887"/>
                </a:lnTo>
                <a:lnTo>
                  <a:pt x="2799626" y="1862057"/>
                </a:lnTo>
                <a:lnTo>
                  <a:pt x="2795602" y="1869898"/>
                </a:lnTo>
                <a:lnTo>
                  <a:pt x="3371593" y="2165436"/>
                </a:lnTo>
                <a:lnTo>
                  <a:pt x="3283549" y="2218272"/>
                </a:lnTo>
                <a:cubicBezTo>
                  <a:pt x="2245464" y="2772594"/>
                  <a:pt x="958272" y="2387369"/>
                  <a:pt x="408525" y="1357849"/>
                </a:cubicBezTo>
                <a:close/>
              </a:path>
            </a:pathLst>
          </a:custGeom>
          <a:solidFill>
            <a:srgbClr val="C000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5" name="任意多边形: 形状 41"/>
          <p:cNvSpPr/>
          <p:nvPr>
            <p:custDataLst>
              <p:tags r:id="rId8"/>
            </p:custDataLst>
          </p:nvPr>
        </p:nvSpPr>
        <p:spPr>
          <a:xfrm rot="21129011">
            <a:off x="4623504" y="4365527"/>
            <a:ext cx="2738117" cy="2131074"/>
          </a:xfrm>
          <a:custGeom>
            <a:avLst/>
            <a:gdLst>
              <a:gd name="connsiteX0" fmla="*/ 737885 w 3211721"/>
              <a:gd name="connsiteY0" fmla="*/ 0 h 2499680"/>
              <a:gd name="connsiteX1" fmla="*/ 1440034 w 3211721"/>
              <a:gd name="connsiteY1" fmla="*/ 400579 h 2499680"/>
              <a:gd name="connsiteX2" fmla="*/ 1226190 w 3211721"/>
              <a:gd name="connsiteY2" fmla="*/ 398503 h 2499680"/>
              <a:gd name="connsiteX3" fmla="*/ 1232619 w 3211721"/>
              <a:gd name="connsiteY3" fmla="*/ 518686 h 2499680"/>
              <a:gd name="connsiteX4" fmla="*/ 2136050 w 3211721"/>
              <a:gd name="connsiteY4" fmla="*/ 1428820 h 2499680"/>
              <a:gd name="connsiteX5" fmla="*/ 2750368 w 3211721"/>
              <a:gd name="connsiteY5" fmla="*/ 1325717 h 2499680"/>
              <a:gd name="connsiteX6" fmla="*/ 2786722 w 3211721"/>
              <a:gd name="connsiteY6" fmla="*/ 1305060 h 2499680"/>
              <a:gd name="connsiteX7" fmla="*/ 2713583 w 3211721"/>
              <a:gd name="connsiteY7" fmla="*/ 1835554 h 2499680"/>
              <a:gd name="connsiteX8" fmla="*/ 2707861 w 3211721"/>
              <a:gd name="connsiteY8" fmla="*/ 1842259 h 2499680"/>
              <a:gd name="connsiteX9" fmla="*/ 3211721 w 3211721"/>
              <a:gd name="connsiteY9" fmla="*/ 2272342 h 2499680"/>
              <a:gd name="connsiteX10" fmla="*/ 3196825 w 3211721"/>
              <a:gd name="connsiteY10" fmla="*/ 2280655 h 2499680"/>
              <a:gd name="connsiteX11" fmla="*/ 1976668 w 3211721"/>
              <a:gd name="connsiteY11" fmla="*/ 2479785 h 2499680"/>
              <a:gd name="connsiteX12" fmla="*/ 158141 w 3211721"/>
              <a:gd name="connsiteY12" fmla="*/ 511596 h 2499680"/>
              <a:gd name="connsiteX13" fmla="*/ 156509 w 3211721"/>
              <a:gd name="connsiteY13" fmla="*/ 388118 h 2499680"/>
              <a:gd name="connsiteX14" fmla="*/ 0 w 3211721"/>
              <a:gd name="connsiteY14" fmla="*/ 386598 h 2499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11721" h="2499680">
                <a:moveTo>
                  <a:pt x="737885" y="0"/>
                </a:moveTo>
                <a:lnTo>
                  <a:pt x="1440034" y="400579"/>
                </a:lnTo>
                <a:lnTo>
                  <a:pt x="1226190" y="398503"/>
                </a:lnTo>
                <a:lnTo>
                  <a:pt x="1232619" y="518686"/>
                </a:lnTo>
                <a:cubicBezTo>
                  <a:pt x="1300603" y="982349"/>
                  <a:pt x="1658857" y="1363030"/>
                  <a:pt x="2136050" y="1428820"/>
                </a:cubicBezTo>
                <a:cubicBezTo>
                  <a:pt x="2354196" y="1458896"/>
                  <a:pt x="2566220" y="1418895"/>
                  <a:pt x="2750368" y="1325717"/>
                </a:cubicBezTo>
                <a:lnTo>
                  <a:pt x="2786722" y="1305060"/>
                </a:lnTo>
                <a:lnTo>
                  <a:pt x="2713583" y="1835554"/>
                </a:lnTo>
                <a:lnTo>
                  <a:pt x="2707861" y="1842259"/>
                </a:lnTo>
                <a:lnTo>
                  <a:pt x="3211721" y="2272342"/>
                </a:lnTo>
                <a:lnTo>
                  <a:pt x="3196825" y="2280655"/>
                </a:lnTo>
                <a:cubicBezTo>
                  <a:pt x="2831332" y="2462192"/>
                  <a:pt x="2410231" y="2539559"/>
                  <a:pt x="1976668" y="2479785"/>
                </a:cubicBezTo>
                <a:cubicBezTo>
                  <a:pt x="965020" y="2340310"/>
                  <a:pt x="220732" y="1500384"/>
                  <a:pt x="158141" y="511596"/>
                </a:cubicBezTo>
                <a:lnTo>
                  <a:pt x="156509" y="388118"/>
                </a:lnTo>
                <a:lnTo>
                  <a:pt x="0" y="386598"/>
                </a:lnTo>
                <a:close/>
              </a:path>
            </a:pathLst>
          </a:custGeom>
          <a:solidFill>
            <a:srgbClr val="A5A5A5"/>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7" name="Shape 8579"/>
          <p:cNvSpPr/>
          <p:nvPr>
            <p:custDataLst>
              <p:tags r:id="rId9"/>
            </p:custDataLst>
          </p:nvPr>
        </p:nvSpPr>
        <p:spPr>
          <a:xfrm>
            <a:off x="8244205" y="4480560"/>
            <a:ext cx="3612515" cy="790575"/>
          </a:xfrm>
          <a:prstGeom prst="rect">
            <a:avLst/>
          </a:prstGeom>
          <a:ln w="12700">
            <a:miter lim="400000"/>
          </a:ln>
        </p:spPr>
        <p:txBody>
          <a:bodyPr lIns="25400" tIns="25400" rIns="25400" bIns="25400"/>
          <a:lstStyle>
            <a:lvl1pPr algn="l">
              <a:spcBef>
                <a:spcPts val="2000"/>
              </a:spcBef>
              <a:defRPr sz="2000">
                <a:solidFill>
                  <a:srgbClr val="53585F"/>
                </a:solidFill>
                <a:latin typeface="Aller Light"/>
                <a:ea typeface="Aller Light"/>
                <a:cs typeface="Aller Light"/>
                <a:sym typeface="Aller Light"/>
              </a:defRPr>
            </a:lvl1pPr>
          </a:lstStyle>
          <a:p>
            <a:pPr marL="171450" indent="-171450" algn="just" defTabSz="571500" fontAlgn="auto">
              <a:lnSpc>
                <a:spcPct val="100000"/>
              </a:lnSpc>
              <a:spcBef>
                <a:spcPts val="0"/>
              </a:spcBef>
              <a:spcAft>
                <a:spcPts val="600"/>
              </a:spcAft>
              <a:buClrTx/>
              <a:buSzTx/>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Arial" panose="020B0604020202020204" pitchFamily="34" charset="0"/>
              </a:rPr>
              <a:t>识别现在、未来、战略风险</a:t>
            </a:r>
            <a:endParaRPr lang="zh-CN" altLang="en-US" dirty="0">
              <a:solidFill>
                <a:schemeClr val="tx1"/>
              </a:solidFill>
              <a:latin typeface="楷体" panose="02010609060101010101" charset="-122"/>
              <a:ea typeface="楷体" panose="02010609060101010101" charset="-122"/>
              <a:sym typeface="Arial" panose="020B0604020202020204" pitchFamily="34" charset="0"/>
            </a:endParaRPr>
          </a:p>
          <a:p>
            <a:pPr marL="171450" indent="-171450" algn="just" defTabSz="571500" fontAlgn="auto">
              <a:lnSpc>
                <a:spcPct val="100000"/>
              </a:lnSpc>
              <a:spcBef>
                <a:spcPts val="0"/>
              </a:spcBef>
              <a:spcAft>
                <a:spcPts val="600"/>
              </a:spcAft>
              <a:buClrTx/>
              <a:buSzTx/>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Arial" panose="020B0604020202020204" pitchFamily="34" charset="0"/>
              </a:rPr>
              <a:t>发现问题报备、作出声明</a:t>
            </a:r>
            <a:endParaRPr lang="zh-CN" altLang="en-US" dirty="0">
              <a:solidFill>
                <a:schemeClr val="tx1"/>
              </a:solidFill>
              <a:latin typeface="楷体" panose="02010609060101010101" charset="-122"/>
              <a:ea typeface="楷体" panose="02010609060101010101" charset="-122"/>
              <a:sym typeface="Arial" panose="020B0604020202020204" pitchFamily="34" charset="0"/>
            </a:endParaRPr>
          </a:p>
          <a:p>
            <a:pPr marL="171450" indent="-171450" algn="just" defTabSz="571500" fontAlgn="auto">
              <a:lnSpc>
                <a:spcPct val="100000"/>
              </a:lnSpc>
              <a:spcBef>
                <a:spcPts val="0"/>
              </a:spcBef>
              <a:spcAft>
                <a:spcPts val="600"/>
              </a:spcAft>
              <a:buClrTx/>
              <a:buSzTx/>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Arial" panose="020B0604020202020204" pitchFamily="34" charset="0"/>
              </a:rPr>
              <a:t>确认问题并分析原因</a:t>
            </a:r>
            <a:endParaRPr lang="zh-CN" altLang="en-US" dirty="0">
              <a:solidFill>
                <a:schemeClr val="tx1"/>
              </a:solidFill>
              <a:latin typeface="楷体" panose="02010609060101010101" charset="-122"/>
              <a:ea typeface="楷体" panose="02010609060101010101" charset="-122"/>
              <a:sym typeface="Arial" panose="020B0604020202020204" pitchFamily="34" charset="0"/>
            </a:endParaRPr>
          </a:p>
          <a:p>
            <a:pPr marL="171450" indent="-171450" algn="just" defTabSz="571500" fontAlgn="auto">
              <a:lnSpc>
                <a:spcPct val="100000"/>
              </a:lnSpc>
              <a:spcBef>
                <a:spcPts val="0"/>
              </a:spcBef>
              <a:spcAft>
                <a:spcPts val="600"/>
              </a:spcAft>
              <a:buClrTx/>
              <a:buSzTx/>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Arial" panose="020B0604020202020204" pitchFamily="34" charset="0"/>
              </a:rPr>
              <a:t>通过审计、审查充分识别</a:t>
            </a:r>
            <a:r>
              <a:rPr lang="zh-CN" altLang="en-US" dirty="0" smtClean="0">
                <a:solidFill>
                  <a:schemeClr val="tx1"/>
                </a:solidFill>
                <a:latin typeface="楷体" panose="02010609060101010101" charset="-122"/>
                <a:ea typeface="楷体" panose="02010609060101010101" charset="-122"/>
                <a:sym typeface="Arial" panose="020B0604020202020204" pitchFamily="34" charset="0"/>
              </a:rPr>
              <a:t>风险</a:t>
            </a:r>
            <a:endParaRPr lang="zh-CN" altLang="en-US" dirty="0" smtClean="0">
              <a:solidFill>
                <a:schemeClr val="tx1"/>
              </a:solidFill>
              <a:latin typeface="楷体" panose="02010609060101010101" charset="-122"/>
              <a:ea typeface="楷体" panose="02010609060101010101" charset="-122"/>
              <a:sym typeface="Arial" panose="020B0604020202020204" pitchFamily="34" charset="0"/>
            </a:endParaRPr>
          </a:p>
        </p:txBody>
      </p:sp>
      <p:sp>
        <p:nvSpPr>
          <p:cNvPr id="58" name="Shape 8580"/>
          <p:cNvSpPr/>
          <p:nvPr>
            <p:custDataLst>
              <p:tags r:id="rId10"/>
            </p:custDataLst>
          </p:nvPr>
        </p:nvSpPr>
        <p:spPr>
          <a:xfrm>
            <a:off x="7548880" y="4365625"/>
            <a:ext cx="617220" cy="371475"/>
          </a:xfrm>
          <a:prstGeom prst="rect">
            <a:avLst/>
          </a:prstGeom>
          <a:ln w="12700">
            <a:miter lim="400000"/>
          </a:ln>
        </p:spPr>
        <p:txBody>
          <a:bodyPr lIns="25400" tIns="25400" rIns="25400" bIns="25400" anchor="ctr"/>
          <a:lstStyle>
            <a:lvl1pPr algn="l">
              <a:defRPr sz="3000">
                <a:latin typeface="Kontrapunkt Bob Bold"/>
                <a:ea typeface="Kontrapunkt Bob Bold"/>
                <a:cs typeface="Kontrapunkt Bob Bold"/>
                <a:sym typeface="Kontrapunkt Bob Bold"/>
              </a:defRPr>
            </a:lvl1pPr>
          </a:lstStyle>
          <a:p>
            <a:pPr algn="l">
              <a:lnSpc>
                <a:spcPct val="120000"/>
              </a:lnSpc>
            </a:pPr>
            <a:r>
              <a:rPr lang="zh-CN" altLang="en-US" sz="1800" b="1" spc="300" dirty="0">
                <a:solidFill>
                  <a:schemeClr val="bg1"/>
                </a:solidFill>
                <a:latin typeface="微软雅黑" panose="020B0503020204020204" pitchFamily="34" charset="-122"/>
                <a:ea typeface="微软雅黑" panose="020B0503020204020204" pitchFamily="34" charset="-122"/>
              </a:rPr>
              <a:t>监控</a:t>
            </a:r>
            <a:endParaRPr lang="zh-CN" altLang="en-US" sz="1800" b="1" spc="300" dirty="0">
              <a:solidFill>
                <a:schemeClr val="bg1"/>
              </a:solidFill>
              <a:latin typeface="微软雅黑" panose="020B0503020204020204" pitchFamily="34" charset="-122"/>
              <a:ea typeface="微软雅黑" panose="020B0503020204020204" pitchFamily="34" charset="-122"/>
            </a:endParaRPr>
          </a:p>
        </p:txBody>
      </p:sp>
      <p:sp>
        <p:nvSpPr>
          <p:cNvPr id="59" name="Shape 8581"/>
          <p:cNvSpPr/>
          <p:nvPr>
            <p:custDataLst>
              <p:tags r:id="rId11"/>
            </p:custDataLst>
          </p:nvPr>
        </p:nvSpPr>
        <p:spPr>
          <a:xfrm>
            <a:off x="1286014" y="2065585"/>
            <a:ext cx="3516260" cy="1379855"/>
          </a:xfrm>
          <a:prstGeom prst="rect">
            <a:avLst/>
          </a:prstGeom>
          <a:ln w="12700">
            <a:miter lim="400000"/>
          </a:ln>
        </p:spPr>
        <p:txBody>
          <a:bodyPr lIns="25400" tIns="25400" rIns="25400" bIns="25400"/>
          <a:lstStyle>
            <a:lvl1pPr algn="r">
              <a:spcBef>
                <a:spcPts val="2000"/>
              </a:spcBef>
              <a:defRPr sz="2000">
                <a:solidFill>
                  <a:srgbClr val="53585F"/>
                </a:solidFill>
                <a:latin typeface="Aller Light"/>
                <a:ea typeface="Aller Light"/>
                <a:cs typeface="Aller Light"/>
                <a:sym typeface="Aller Light"/>
              </a:defRPr>
            </a:lvl1pPr>
          </a:lstStyle>
          <a:p>
            <a:pPr marL="171450" indent="-171450" algn="just" defTabSz="571500" fontAlgn="auto">
              <a:lnSpc>
                <a:spcPct val="100000"/>
              </a:lnSpc>
              <a:spcBef>
                <a:spcPts val="600"/>
              </a:spcBef>
              <a:spcAft>
                <a:spcPts val="0"/>
              </a:spcAft>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mn-ea"/>
              </a:rPr>
              <a:t>完善相关规定和员工行为准则明确能做什么、要做什么、不能做什么</a:t>
            </a:r>
            <a:endParaRPr lang="zh-CN" altLang="en-US" dirty="0">
              <a:solidFill>
                <a:schemeClr val="tx1"/>
              </a:solidFill>
              <a:latin typeface="楷体" panose="02010609060101010101" charset="-122"/>
              <a:ea typeface="楷体" panose="02010609060101010101" charset="-122"/>
              <a:sym typeface="+mn-ea"/>
            </a:endParaRPr>
          </a:p>
          <a:p>
            <a:pPr marL="171450" indent="-171450" algn="just" defTabSz="571500" fontAlgn="auto">
              <a:lnSpc>
                <a:spcPct val="100000"/>
              </a:lnSpc>
              <a:spcBef>
                <a:spcPts val="600"/>
              </a:spcBef>
              <a:spcAft>
                <a:spcPts val="0"/>
              </a:spcAft>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mn-ea"/>
              </a:rPr>
              <a:t>加强内部沟通、咨询，开展培训，提升员工合规意识</a:t>
            </a:r>
            <a:endParaRPr lang="zh-CN" altLang="en-US" dirty="0">
              <a:solidFill>
                <a:schemeClr val="tx1"/>
              </a:solidFill>
              <a:latin typeface="楷体" panose="02010609060101010101" charset="-122"/>
              <a:ea typeface="楷体" panose="02010609060101010101" charset="-122"/>
              <a:sym typeface="+mn-ea"/>
            </a:endParaRPr>
          </a:p>
          <a:p>
            <a:pPr marL="171450" indent="-171450" algn="just" defTabSz="571500" fontAlgn="auto">
              <a:lnSpc>
                <a:spcPct val="100000"/>
              </a:lnSpc>
              <a:spcBef>
                <a:spcPts val="600"/>
              </a:spcBef>
              <a:spcAft>
                <a:spcPts val="0"/>
              </a:spcAft>
              <a:buFont typeface="Arial" panose="020B0604020202020204" pitchFamily="34" charset="0"/>
              <a:buChar char="•"/>
            </a:pPr>
            <a:r>
              <a:rPr lang="zh-CN" altLang="en-US" dirty="0">
                <a:solidFill>
                  <a:schemeClr val="tx1"/>
                </a:solidFill>
                <a:latin typeface="楷体" panose="02010609060101010101" charset="-122"/>
                <a:ea typeface="楷体" panose="02010609060101010101" charset="-122"/>
                <a:sym typeface="+mn-ea"/>
              </a:rPr>
              <a:t>关注了解最新政策规定</a:t>
            </a:r>
            <a:endParaRPr lang="zh-CN" altLang="en-US" dirty="0">
              <a:solidFill>
                <a:schemeClr val="tx1"/>
              </a:solidFill>
              <a:latin typeface="楷体" panose="02010609060101010101" charset="-122"/>
              <a:ea typeface="楷体" panose="02010609060101010101" charset="-122"/>
              <a:sym typeface="+mn-ea"/>
            </a:endParaRPr>
          </a:p>
        </p:txBody>
      </p:sp>
      <p:sp>
        <p:nvSpPr>
          <p:cNvPr id="60" name="Shape 8582"/>
          <p:cNvSpPr/>
          <p:nvPr>
            <p:custDataLst>
              <p:tags r:id="rId12"/>
            </p:custDataLst>
          </p:nvPr>
        </p:nvSpPr>
        <p:spPr>
          <a:xfrm>
            <a:off x="5454650" y="3380105"/>
            <a:ext cx="682625" cy="346710"/>
          </a:xfrm>
          <a:prstGeom prst="rect">
            <a:avLst/>
          </a:prstGeom>
          <a:ln w="12700">
            <a:miter lim="400000"/>
          </a:ln>
        </p:spPr>
        <p:txBody>
          <a:bodyPr lIns="25400" tIns="25400" rIns="25400" bIns="25400" anchor="ctr"/>
          <a:lstStyle>
            <a:lvl1pPr algn="r">
              <a:defRPr sz="3000">
                <a:latin typeface="Kontrapunkt Bob Bold"/>
                <a:ea typeface="Kontrapunkt Bob Bold"/>
                <a:cs typeface="Kontrapunkt Bob Bold"/>
                <a:sym typeface="Kontrapunkt Bob Bold"/>
              </a:defRPr>
            </a:lvl1pPr>
          </a:lstStyle>
          <a:p>
            <a:pPr algn="l">
              <a:lnSpc>
                <a:spcPct val="120000"/>
              </a:lnSpc>
            </a:pPr>
            <a:r>
              <a:rPr lang="zh-CN" altLang="en-US" sz="1800" b="1" spc="300" dirty="0">
                <a:solidFill>
                  <a:schemeClr val="bg1"/>
                </a:solidFill>
                <a:latin typeface="微软雅黑" panose="020B0503020204020204" pitchFamily="34" charset="-122"/>
                <a:ea typeface="微软雅黑" panose="020B0503020204020204" pitchFamily="34" charset="-122"/>
              </a:rPr>
              <a:t>防范</a:t>
            </a:r>
            <a:endParaRPr lang="zh-CN" altLang="en-US" sz="1800" b="1" spc="300" dirty="0">
              <a:solidFill>
                <a:schemeClr val="bg1"/>
              </a:solidFill>
              <a:latin typeface="微软雅黑" panose="020B0503020204020204" pitchFamily="34" charset="-122"/>
              <a:ea typeface="微软雅黑" panose="020B0503020204020204" pitchFamily="34" charset="-122"/>
            </a:endParaRPr>
          </a:p>
        </p:txBody>
      </p:sp>
      <p:sp>
        <p:nvSpPr>
          <p:cNvPr id="64" name="Shape 8586"/>
          <p:cNvSpPr/>
          <p:nvPr>
            <p:custDataLst>
              <p:tags r:id="rId13"/>
            </p:custDataLst>
          </p:nvPr>
        </p:nvSpPr>
        <p:spPr>
          <a:xfrm>
            <a:off x="5326380" y="5547995"/>
            <a:ext cx="848995" cy="346710"/>
          </a:xfrm>
          <a:prstGeom prst="rect">
            <a:avLst/>
          </a:prstGeom>
          <a:ln w="12700">
            <a:miter lim="400000"/>
          </a:ln>
        </p:spPr>
        <p:txBody>
          <a:bodyPr lIns="25400" tIns="25400" rIns="25400" bIns="25400" anchor="ctr"/>
          <a:lstStyle>
            <a:lvl1pPr algn="r">
              <a:defRPr sz="3000">
                <a:latin typeface="Kontrapunkt Bob Bold"/>
                <a:ea typeface="Kontrapunkt Bob Bold"/>
                <a:cs typeface="Kontrapunkt Bob Bold"/>
                <a:sym typeface="Kontrapunkt Bob Bold"/>
              </a:defRPr>
            </a:lvl1pPr>
          </a:lstStyle>
          <a:p>
            <a:pPr algn="ctr">
              <a:lnSpc>
                <a:spcPct val="120000"/>
              </a:lnSpc>
            </a:pPr>
            <a:r>
              <a:rPr lang="zh-CN" altLang="en-US" sz="1800" b="1" spc="300" dirty="0">
                <a:solidFill>
                  <a:schemeClr val="bg1"/>
                </a:solidFill>
                <a:latin typeface="微软雅黑" panose="020B0503020204020204" pitchFamily="34" charset="-122"/>
                <a:ea typeface="微软雅黑" panose="020B0503020204020204" pitchFamily="34" charset="-122"/>
              </a:rPr>
              <a:t>应对</a:t>
            </a:r>
            <a:endParaRPr lang="zh-CN" altLang="en-US" sz="1800" b="1" spc="300" dirty="0">
              <a:solidFill>
                <a:schemeClr val="bg1"/>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423670" y="5106670"/>
            <a:ext cx="2765425" cy="1169551"/>
          </a:xfrm>
          <a:prstGeom prst="rect">
            <a:avLst/>
          </a:prstGeom>
          <a:noFill/>
          <a:ln w="9525">
            <a:noFill/>
          </a:ln>
        </p:spPr>
        <p:txBody>
          <a:bodyPr wrap="square">
            <a:spAutoFit/>
          </a:bodyPr>
          <a:lstStyle/>
          <a:p>
            <a:pPr marL="171450" indent="-171450" algn="just" defTabSz="571500" fontAlgn="auto">
              <a:spcBef>
                <a:spcPts val="600"/>
              </a:spcBef>
              <a:spcAft>
                <a:spcPts val="0"/>
              </a:spcAft>
              <a:buClrTx/>
              <a:buSzTx/>
              <a:buFont typeface="Arial" panose="020B0604020202020204" pitchFamily="34" charset="0"/>
              <a:buChar char="•"/>
            </a:pPr>
            <a:r>
              <a:rPr lang="zh-CN" altLang="en-US" sz="2000" b="0" dirty="0">
                <a:latin typeface="楷体" panose="02010609060101010101" charset="-122"/>
                <a:ea typeface="楷体" panose="02010609060101010101" charset="-122"/>
                <a:cs typeface="Aller Light"/>
              </a:rPr>
              <a:t>采取措施解决问题</a:t>
            </a:r>
            <a:endParaRPr lang="zh-CN" altLang="en-US" sz="2000" b="0" dirty="0">
              <a:latin typeface="楷体" panose="02010609060101010101" charset="-122"/>
              <a:ea typeface="楷体" panose="02010609060101010101" charset="-122"/>
              <a:cs typeface="Aller Light"/>
            </a:endParaRPr>
          </a:p>
          <a:p>
            <a:pPr marL="171450" indent="-171450" algn="just" defTabSz="571500" fontAlgn="auto">
              <a:spcBef>
                <a:spcPts val="600"/>
              </a:spcBef>
              <a:spcAft>
                <a:spcPts val="0"/>
              </a:spcAft>
              <a:buClrTx/>
              <a:buSzTx/>
              <a:buFont typeface="Arial" panose="020B0604020202020204" pitchFamily="34" charset="0"/>
              <a:buChar char="•"/>
            </a:pPr>
            <a:r>
              <a:rPr lang="zh-CN" altLang="en-US" sz="2000" b="0" dirty="0">
                <a:latin typeface="楷体" panose="02010609060101010101" charset="-122"/>
                <a:ea typeface="楷体" panose="02010609060101010101" charset="-122"/>
                <a:cs typeface="Aller Light"/>
              </a:rPr>
              <a:t>深入分析问题启示</a:t>
            </a:r>
            <a:endParaRPr lang="zh-CN" altLang="en-US" sz="2000" b="0" dirty="0">
              <a:latin typeface="楷体" panose="02010609060101010101" charset="-122"/>
              <a:ea typeface="楷体" panose="02010609060101010101" charset="-122"/>
              <a:cs typeface="Aller Light"/>
            </a:endParaRPr>
          </a:p>
          <a:p>
            <a:pPr marL="171450" indent="-171450" algn="just" defTabSz="571500" fontAlgn="auto">
              <a:spcBef>
                <a:spcPts val="600"/>
              </a:spcBef>
              <a:spcAft>
                <a:spcPts val="0"/>
              </a:spcAft>
              <a:buClrTx/>
              <a:buSzTx/>
              <a:buFont typeface="Arial" panose="020B0604020202020204" pitchFamily="34" charset="0"/>
              <a:buChar char="•"/>
            </a:pPr>
            <a:r>
              <a:rPr lang="zh-CN" altLang="en-US" sz="2000" b="0" dirty="0">
                <a:latin typeface="楷体" panose="02010609060101010101" charset="-122"/>
                <a:ea typeface="楷体" panose="02010609060101010101" charset="-122"/>
                <a:cs typeface="Aller Light"/>
              </a:rPr>
              <a:t>举一反三</a:t>
            </a:r>
            <a:endParaRPr lang="zh-CN" altLang="en-US" sz="2000" b="0" dirty="0">
              <a:latin typeface="楷体" panose="02010609060101010101" charset="-122"/>
              <a:ea typeface="楷体" panose="02010609060101010101" charset="-122"/>
              <a:cs typeface="Aller Light"/>
            </a:endParaRPr>
          </a:p>
        </p:txBody>
      </p:sp>
      <p:cxnSp>
        <p:nvCxnSpPr>
          <p:cNvPr id="7" name="肘形连接符 6"/>
          <p:cNvCxnSpPr/>
          <p:nvPr/>
        </p:nvCxnSpPr>
        <p:spPr>
          <a:xfrm>
            <a:off x="7897495" y="4249420"/>
            <a:ext cx="3794760" cy="670560"/>
          </a:xfrm>
          <a:prstGeom prst="bentConnector3">
            <a:avLst>
              <a:gd name="adj1" fmla="val 100317"/>
            </a:avLst>
          </a:prstGeom>
          <a:ln w="12700">
            <a:solidFill>
              <a:srgbClr val="ED7D3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肘形连接符 15"/>
          <p:cNvCxnSpPr/>
          <p:nvPr/>
        </p:nvCxnSpPr>
        <p:spPr>
          <a:xfrm rot="10800000">
            <a:off x="1143545" y="2717800"/>
            <a:ext cx="3852000" cy="1381125"/>
          </a:xfrm>
          <a:prstGeom prst="bentConnector3">
            <a:avLst>
              <a:gd name="adj1" fmla="val 100444"/>
            </a:avLst>
          </a:prstGeom>
          <a:ln w="12700">
            <a:solidFill>
              <a:srgbClr val="C0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7" name="肘形连接符 16"/>
          <p:cNvCxnSpPr/>
          <p:nvPr/>
        </p:nvCxnSpPr>
        <p:spPr>
          <a:xfrm rot="10800000" flipV="1">
            <a:off x="1120140" y="5002530"/>
            <a:ext cx="3375025" cy="706755"/>
          </a:xfrm>
          <a:prstGeom prst="bentConnector3">
            <a:avLst>
              <a:gd name="adj1" fmla="val 99397"/>
            </a:avLst>
          </a:prstGeom>
          <a:ln w="19050">
            <a:solidFill>
              <a:srgbClr val="A5A5A5"/>
            </a:solidFil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图示 6"/>
          <p:cNvGraphicFramePr/>
          <p:nvPr/>
        </p:nvGraphicFramePr>
        <p:xfrm>
          <a:off x="1913890" y="1512781"/>
          <a:ext cx="8128000"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12290" name="图片 6"/>
          <p:cNvPicPr>
            <a:picLocks noChangeAspect="1"/>
          </p:cNvPicPr>
          <p:nvPr/>
        </p:nvPicPr>
        <p:blipFill>
          <a:blip r:embed="rId6"/>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928404"/>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1153034" y="1513874"/>
              <a:ext cx="8494633" cy="461665"/>
            </a:xfrm>
            <a:prstGeom prst="rect">
              <a:avLst/>
            </a:prstGeom>
            <a:noFill/>
          </p:spPr>
          <p:txBody>
            <a:bodyPr wrap="none" rtlCol="0">
              <a:spAutoFit/>
            </a:bodyPr>
            <a:lstStyle/>
            <a:p>
              <a:r>
                <a:rPr lang="zh-CN" altLang="en-US" sz="2400" b="1" dirty="0" smtClean="0">
                  <a:solidFill>
                    <a:srgbClr val="C00000"/>
                  </a:solidFill>
                  <a:cs typeface="+mn-ea"/>
                  <a:sym typeface="+mn-lt"/>
                </a:rPr>
                <a:t>（二）合规运行机制定型化（</a:t>
              </a:r>
              <a:r>
                <a:rPr lang="zh-CN" altLang="en-US" sz="2400" b="1" dirty="0">
                  <a:solidFill>
                    <a:srgbClr val="C00000"/>
                  </a:solidFill>
                  <a:cs typeface="+mn-ea"/>
                  <a:sym typeface="+mn-lt"/>
                </a:rPr>
                <a:t>三项重要任务、七个核心要素</a:t>
              </a:r>
              <a:r>
                <a:rPr lang="zh-CN" altLang="en-US" sz="2400" b="1" dirty="0" smtClean="0">
                  <a:solidFill>
                    <a:srgbClr val="C00000"/>
                  </a:solidFill>
                  <a:cs typeface="+mn-ea"/>
                  <a:sym typeface="+mn-lt"/>
                </a:rPr>
                <a:t>）</a:t>
              </a:r>
              <a:endParaRPr lang="en-US" altLang="zh-CN" sz="2400" b="1" dirty="0">
                <a:solidFill>
                  <a:srgbClr val="C00000"/>
                </a:solidFill>
                <a:cs typeface="+mn-ea"/>
                <a:sym typeface="+mn-lt"/>
              </a:endParaRPr>
            </a:p>
          </p:txBody>
        </p:sp>
      </p:grpSp>
      <p:sp>
        <p:nvSpPr>
          <p:cNvPr id="41" name="矩形 40"/>
          <p:cNvSpPr/>
          <p:nvPr>
            <p:custDataLst>
              <p:tags r:id="rId7"/>
            </p:custDataLst>
          </p:nvPr>
        </p:nvSpPr>
        <p:spPr>
          <a:xfrm>
            <a:off x="1195036" y="1512604"/>
            <a:ext cx="2874645" cy="506730"/>
          </a:xfrm>
          <a:prstGeom prst="rect">
            <a:avLst/>
          </a:prstGeom>
        </p:spPr>
        <p:txBody>
          <a:bodyPr wrap="square">
            <a:spAutoFit/>
          </a:bodyPr>
          <a:lstStyle/>
          <a:p>
            <a:pPr marL="285750" indent="-285750">
              <a:lnSpc>
                <a:spcPct val="150000"/>
              </a:lnSpc>
              <a:buFont typeface="Wingdings" panose="05000000000000000000" charset="0"/>
              <a:buChar char="Ø"/>
            </a:pPr>
            <a:r>
              <a:rPr lang="zh-CN" altLang="en-US" b="1" dirty="0">
                <a:latin typeface="微软雅黑" panose="020B0503020204020204" pitchFamily="34" charset="-122"/>
                <a:ea typeface="微软雅黑" panose="020B0503020204020204" pitchFamily="34" charset="-122"/>
                <a:sym typeface="+mn-ea"/>
              </a:rPr>
              <a:t>七个核心要素</a:t>
            </a:r>
            <a:endParaRPr lang="zh-CN" altLang="en-US" b="1" dirty="0">
              <a:latin typeface="微软雅黑" panose="020B0503020204020204" pitchFamily="34" charset="-122"/>
              <a:ea typeface="微软雅黑" panose="020B0503020204020204" pitchFamily="34" charset="-122"/>
              <a:sym typeface="+mn-ea"/>
            </a:endParaRPr>
          </a:p>
        </p:txBody>
      </p:sp>
      <p:sp>
        <p:nvSpPr>
          <p:cNvPr id="15" name="椭圆 14"/>
          <p:cNvSpPr/>
          <p:nvPr/>
        </p:nvSpPr>
        <p:spPr>
          <a:xfrm>
            <a:off x="4631055" y="2879090"/>
            <a:ext cx="2694940" cy="25380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067935" y="3671570"/>
            <a:ext cx="1820545" cy="953135"/>
          </a:xfrm>
          <a:prstGeom prst="rect">
            <a:avLst/>
          </a:prstGeom>
          <a:noFill/>
        </p:spPr>
        <p:txBody>
          <a:bodyPr wrap="square" rtlCol="0">
            <a:spAutoFit/>
          </a:bodyPr>
          <a:lstStyle/>
          <a:p>
            <a:pPr algn="ctr"/>
            <a:r>
              <a:rPr lang="zh-CN" altLang="en-US" sz="2800" dirty="0">
                <a:solidFill>
                  <a:schemeClr val="bg1"/>
                </a:solidFill>
                <a:latin typeface="楷体" panose="02010609060101010101" charset="-122"/>
                <a:ea typeface="楷体" panose="02010609060101010101" charset="-122"/>
                <a:cs typeface="楷体" panose="02010609060101010101" charset="-122"/>
              </a:rPr>
              <a:t>合规</a:t>
            </a:r>
            <a:endParaRPr lang="zh-CN" altLang="en-US" sz="2800" dirty="0">
              <a:solidFill>
                <a:schemeClr val="bg1"/>
              </a:solidFill>
              <a:latin typeface="楷体" panose="02010609060101010101" charset="-122"/>
              <a:ea typeface="楷体" panose="02010609060101010101" charset="-122"/>
              <a:cs typeface="楷体" panose="02010609060101010101" charset="-122"/>
            </a:endParaRPr>
          </a:p>
          <a:p>
            <a:pPr algn="ctr"/>
            <a:r>
              <a:rPr lang="zh-CN" altLang="en-US" sz="2800" dirty="0">
                <a:solidFill>
                  <a:schemeClr val="bg1"/>
                </a:solidFill>
                <a:latin typeface="楷体" panose="02010609060101010101" charset="-122"/>
                <a:ea typeface="楷体" panose="02010609060101010101" charset="-122"/>
                <a:cs typeface="楷体" panose="02010609060101010101" charset="-122"/>
              </a:rPr>
              <a:t>管理体系</a:t>
            </a:r>
            <a:endParaRPr lang="zh-CN" altLang="en-US" sz="2800" dirty="0">
              <a:solidFill>
                <a:schemeClr val="bg1"/>
              </a:solidFill>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4100945" y="238811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7228551" y="238811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sp>
        <p:nvSpPr>
          <p:cNvPr id="2" name="文本框 1"/>
          <p:cNvSpPr txBox="1"/>
          <p:nvPr/>
        </p:nvSpPr>
        <p:spPr>
          <a:xfrm>
            <a:off x="3979111" y="1000570"/>
            <a:ext cx="4134466" cy="523220"/>
          </a:xfrm>
          <a:prstGeom prst="rect">
            <a:avLst/>
          </a:prstGeom>
          <a:noFill/>
        </p:spPr>
        <p:txBody>
          <a:bodyPr wrap="none" rtlCol="0">
            <a:spAutoFit/>
          </a:bodyPr>
          <a:lstStyle/>
          <a:p>
            <a:pPr algn="ctr"/>
            <a:r>
              <a:rPr lang="zh-CN" altLang="en-US" sz="2800" b="1" dirty="0" smtClean="0">
                <a:solidFill>
                  <a:srgbClr val="C00000"/>
                </a:solidFill>
                <a:cs typeface="+mn-ea"/>
                <a:sym typeface="+mn-lt"/>
              </a:rPr>
              <a:t>简要</a:t>
            </a:r>
            <a:r>
              <a:rPr lang="zh-CN" altLang="en-US" sz="2800" b="1" dirty="0">
                <a:solidFill>
                  <a:srgbClr val="C00000"/>
                </a:solidFill>
                <a:cs typeface="+mn-ea"/>
                <a:sym typeface="+mn-lt"/>
              </a:rPr>
              <a:t>汇报学习情况及收获</a:t>
            </a:r>
            <a:endParaRPr lang="zh-CN" altLang="en-US" sz="2800" b="1" dirty="0">
              <a:solidFill>
                <a:srgbClr val="C00000"/>
              </a:solidFill>
              <a:cs typeface="+mn-ea"/>
              <a:sym typeface="+mn-lt"/>
            </a:endParaRPr>
          </a:p>
        </p:txBody>
      </p:sp>
      <p:grpSp>
        <p:nvGrpSpPr>
          <p:cNvPr id="6" name="组合 5"/>
          <p:cNvGrpSpPr/>
          <p:nvPr/>
        </p:nvGrpSpPr>
        <p:grpSpPr>
          <a:xfrm>
            <a:off x="780415" y="1561465"/>
            <a:ext cx="2937473" cy="1288416"/>
            <a:chOff x="1060717" y="1513874"/>
            <a:chExt cx="4019738" cy="649064"/>
          </a:xfrm>
        </p:grpSpPr>
        <p:sp>
          <p:nvSpPr>
            <p:cNvPr id="32" name="文本框 31"/>
            <p:cNvSpPr txBox="1"/>
            <p:nvPr/>
          </p:nvSpPr>
          <p:spPr>
            <a:xfrm>
              <a:off x="1153179" y="1513874"/>
              <a:ext cx="3927276" cy="232573"/>
            </a:xfrm>
            <a:prstGeom prst="rect">
              <a:avLst/>
            </a:prstGeom>
            <a:noFill/>
          </p:spPr>
          <p:txBody>
            <a:bodyPr wrap="square" rtlCol="0">
              <a:spAutoFit/>
            </a:bodyPr>
            <a:lstStyle/>
            <a:p>
              <a:r>
                <a:rPr lang="zh-CN" altLang="en-US" sz="2400" b="1" dirty="0">
                  <a:solidFill>
                    <a:srgbClr val="C00000"/>
                  </a:solidFill>
                  <a:cs typeface="+mn-ea"/>
                  <a:sym typeface="+mn-lt"/>
                </a:rPr>
                <a:t>一</a:t>
              </a:r>
              <a:r>
                <a:rPr lang="zh-CN" altLang="en-US" sz="2400" b="1" dirty="0" smtClean="0">
                  <a:solidFill>
                    <a:srgbClr val="C00000"/>
                  </a:solidFill>
                  <a:cs typeface="+mn-ea"/>
                  <a:sym typeface="+mn-lt"/>
                </a:rPr>
                <a:t>、恰逢</a:t>
              </a:r>
              <a:r>
                <a:rPr lang="zh-CN" altLang="en-US" sz="2400" b="1" dirty="0">
                  <a:solidFill>
                    <a:srgbClr val="C00000"/>
                  </a:solidFill>
                  <a:cs typeface="+mn-ea"/>
                  <a:sym typeface="+mn-lt"/>
                </a:rPr>
                <a:t>其</a:t>
              </a:r>
              <a:r>
                <a:rPr lang="zh-CN" altLang="en-US" sz="2400" b="1" dirty="0" smtClean="0">
                  <a:solidFill>
                    <a:srgbClr val="C00000"/>
                  </a:solidFill>
                  <a:cs typeface="+mn-ea"/>
                  <a:sym typeface="+mn-lt"/>
                </a:rPr>
                <a:t>时</a:t>
              </a:r>
              <a:endParaRPr lang="zh-CN" altLang="en-US" sz="2400" b="1" dirty="0">
                <a:solidFill>
                  <a:srgbClr val="C00000"/>
                </a:solidFill>
                <a:cs typeface="+mn-ea"/>
                <a:sym typeface="+mn-lt"/>
              </a:endParaRPr>
            </a:p>
          </p:txBody>
        </p:sp>
        <p:cxnSp>
          <p:nvCxnSpPr>
            <p:cNvPr id="14" name="直接连接符 13"/>
            <p:cNvCxnSpPr/>
            <p:nvPr/>
          </p:nvCxnSpPr>
          <p:spPr>
            <a:xfrm flipH="1">
              <a:off x="1060717" y="1513874"/>
              <a:ext cx="13034" cy="64906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0" name="文本框 19"/>
          <p:cNvSpPr txBox="1"/>
          <p:nvPr/>
        </p:nvSpPr>
        <p:spPr>
          <a:xfrm>
            <a:off x="847599" y="2118394"/>
            <a:ext cx="2031325" cy="461665"/>
          </a:xfrm>
          <a:prstGeom prst="rect">
            <a:avLst/>
          </a:prstGeom>
          <a:noFill/>
        </p:spPr>
        <p:txBody>
          <a:bodyPr wrap="none" rtlCol="0">
            <a:spAutoFit/>
          </a:bodyPr>
          <a:lstStyle/>
          <a:p>
            <a:r>
              <a:rPr lang="zh-CN" altLang="en-US" sz="2400" b="1" dirty="0">
                <a:solidFill>
                  <a:srgbClr val="C00000"/>
                </a:solidFill>
                <a:cs typeface="+mn-ea"/>
                <a:sym typeface="+mn-lt"/>
              </a:rPr>
              <a:t>二、内容</a:t>
            </a:r>
            <a:r>
              <a:rPr lang="zh-CN" altLang="en-US" sz="2400" b="1" dirty="0" smtClean="0">
                <a:solidFill>
                  <a:srgbClr val="C00000"/>
                </a:solidFill>
                <a:cs typeface="+mn-ea"/>
                <a:sym typeface="+mn-lt"/>
              </a:rPr>
              <a:t>丰富</a:t>
            </a:r>
            <a:endParaRPr lang="zh-CN" altLang="en-US" sz="2400" b="1" dirty="0">
              <a:solidFill>
                <a:srgbClr val="C00000"/>
              </a:solidFill>
              <a:cs typeface="+mn-ea"/>
              <a:sym typeface="+mn-lt"/>
            </a:endParaRPr>
          </a:p>
        </p:txBody>
      </p:sp>
      <p:sp>
        <p:nvSpPr>
          <p:cNvPr id="3" name="文本框 2"/>
          <p:cNvSpPr txBox="1"/>
          <p:nvPr/>
        </p:nvSpPr>
        <p:spPr>
          <a:xfrm>
            <a:off x="953135" y="2752725"/>
            <a:ext cx="2247731" cy="400110"/>
          </a:xfrm>
          <a:prstGeom prst="rect">
            <a:avLst/>
          </a:prstGeom>
          <a:noFill/>
        </p:spPr>
        <p:txBody>
          <a:bodyPr wrap="none" rtlCol="0" anchor="t">
            <a:spAutoFit/>
          </a:bodyPr>
          <a:lstStyle/>
          <a:p>
            <a:pPr marL="285750" indent="-285750" fontAlgn="auto">
              <a:lnSpc>
                <a:spcPct val="100000"/>
              </a:lnSpc>
              <a:spcBef>
                <a:spcPts val="600"/>
              </a:spcBef>
              <a:spcAft>
                <a:spcPts val="600"/>
              </a:spcAft>
              <a:buFont typeface="Wingdings" panose="05000000000000000000" charset="0"/>
              <a:buChar char="Ø"/>
            </a:pPr>
            <a:r>
              <a:rPr lang="en-US" altLang="zh-CN" sz="2000" b="1" dirty="0">
                <a:latin typeface="微软雅黑" panose="020B0503020204020204" pitchFamily="34" charset="-122"/>
                <a:ea typeface="微软雅黑" panose="020B0503020204020204" pitchFamily="34" charset="-122"/>
                <a:sym typeface="+mn-ea"/>
              </a:rPr>
              <a:t>1 </a:t>
            </a:r>
            <a:r>
              <a:rPr lang="zh-CN" altLang="en-US" sz="2000" b="1" dirty="0">
                <a:latin typeface="微软雅黑" panose="020B0503020204020204" pitchFamily="34" charset="-122"/>
                <a:ea typeface="微软雅黑" panose="020B0503020204020204" pitchFamily="34" charset="-122"/>
                <a:sym typeface="+mn-ea"/>
              </a:rPr>
              <a:t>涉及五大模块</a:t>
            </a:r>
            <a:endParaRPr lang="zh-CN" altLang="en-US" sz="2000" b="1" dirty="0">
              <a:latin typeface="微软雅黑" panose="020B0503020204020204" pitchFamily="34" charset="-122"/>
              <a:ea typeface="微软雅黑" panose="020B0503020204020204" pitchFamily="34" charset="-122"/>
              <a:sym typeface="+mn-ea"/>
            </a:endParaRPr>
          </a:p>
        </p:txBody>
      </p:sp>
      <p:sp>
        <p:nvSpPr>
          <p:cNvPr id="100" name="文本框 99"/>
          <p:cNvSpPr txBox="1"/>
          <p:nvPr>
            <p:custDataLst>
              <p:tags r:id="rId2"/>
            </p:custDataLst>
          </p:nvPr>
        </p:nvSpPr>
        <p:spPr>
          <a:xfrm>
            <a:off x="933450" y="3588385"/>
            <a:ext cx="5552440" cy="400110"/>
          </a:xfrm>
          <a:prstGeom prst="rect">
            <a:avLst/>
          </a:prstGeom>
          <a:noFill/>
          <a:ln w="9525">
            <a:noFill/>
          </a:ln>
        </p:spPr>
        <p:txBody>
          <a:bodyPr wrap="square">
            <a:spAutoFit/>
          </a:bodyPr>
          <a:lstStyle/>
          <a:p>
            <a:pPr marL="285750" indent="-285750" fontAlgn="auto">
              <a:lnSpc>
                <a:spcPct val="100000"/>
              </a:lnSpc>
              <a:spcBef>
                <a:spcPts val="600"/>
              </a:spcBef>
              <a:spcAft>
                <a:spcPts val="600"/>
              </a:spcAft>
              <a:buFont typeface="Wingdings" panose="05000000000000000000" charset="0"/>
              <a:buChar char="Ø"/>
            </a:pPr>
            <a:r>
              <a:rPr lang="en-US" altLang="zh-CN" sz="2000" b="1" dirty="0">
                <a:latin typeface="微软雅黑" panose="020B0503020204020204" pitchFamily="34" charset="-122"/>
                <a:ea typeface="微软雅黑" panose="020B0503020204020204" pitchFamily="34" charset="-122"/>
              </a:rPr>
              <a:t>2 </a:t>
            </a:r>
            <a:r>
              <a:rPr lang="zh-CN" altLang="en-US" sz="2000" b="1" dirty="0">
                <a:latin typeface="微软雅黑" panose="020B0503020204020204" pitchFamily="34" charset="-122"/>
                <a:ea typeface="微软雅黑" panose="020B0503020204020204" pitchFamily="34" charset="-122"/>
              </a:rPr>
              <a:t>深度研习五个重点合规领域</a:t>
            </a:r>
            <a:endParaRPr lang="zh-CN" altLang="en-US" sz="2000" b="1" dirty="0">
              <a:solidFill>
                <a:schemeClr val="tx1"/>
              </a:solidFill>
              <a:latin typeface="微软雅黑" panose="020B0503020204020204" pitchFamily="34" charset="-122"/>
              <a:ea typeface="微软雅黑" panose="020B0503020204020204" pitchFamily="34" charset="-122"/>
            </a:endParaRPr>
          </a:p>
        </p:txBody>
      </p:sp>
      <p:cxnSp>
        <p:nvCxnSpPr>
          <p:cNvPr id="4" name="直接连接符 3"/>
          <p:cNvCxnSpPr/>
          <p:nvPr>
            <p:custDataLst>
              <p:tags r:id="rId3"/>
            </p:custDataLst>
          </p:nvPr>
        </p:nvCxnSpPr>
        <p:spPr>
          <a:xfrm>
            <a:off x="4223075" y="4892462"/>
            <a:ext cx="1361115" cy="0"/>
          </a:xfrm>
          <a:prstGeom prst="line">
            <a:avLst/>
          </a:prstGeom>
          <a:ln w="19050">
            <a:solidFill>
              <a:schemeClr val="accent2"/>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H="1">
            <a:off x="4223075" y="5787303"/>
            <a:ext cx="1355487" cy="0"/>
          </a:xfrm>
          <a:prstGeom prst="line">
            <a:avLst/>
          </a:prstGeom>
          <a:ln w="19050">
            <a:solidFill>
              <a:srgbClr val="CE1C0F"/>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5"/>
            </p:custDataLst>
          </p:nvPr>
        </p:nvCxnSpPr>
        <p:spPr>
          <a:xfrm>
            <a:off x="1304713" y="6083050"/>
            <a:ext cx="1789119" cy="0"/>
          </a:xfrm>
          <a:prstGeom prst="line">
            <a:avLst/>
          </a:prstGeom>
          <a:ln w="19050">
            <a:solidFill>
              <a:srgbClr val="C00000"/>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custDataLst>
              <p:tags r:id="rId6"/>
            </p:custDataLst>
          </p:nvPr>
        </p:nvCxnSpPr>
        <p:spPr>
          <a:xfrm>
            <a:off x="1304713" y="5277975"/>
            <a:ext cx="1416268" cy="0"/>
          </a:xfrm>
          <a:prstGeom prst="line">
            <a:avLst/>
          </a:prstGeom>
          <a:ln w="19050">
            <a:solidFill>
              <a:schemeClr val="accent3"/>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custDataLst>
              <p:tags r:id="rId7"/>
            </p:custDataLst>
          </p:nvPr>
        </p:nvCxnSpPr>
        <p:spPr>
          <a:xfrm>
            <a:off x="1304713" y="4596714"/>
            <a:ext cx="1674309" cy="0"/>
          </a:xfrm>
          <a:prstGeom prst="line">
            <a:avLst/>
          </a:prstGeom>
          <a:ln w="19050">
            <a:solidFill>
              <a:schemeClr val="accent2">
                <a:lumMod val="60000"/>
                <a:lumOff val="40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33" name="任意多边形: 形状 32"/>
          <p:cNvSpPr/>
          <p:nvPr>
            <p:custDataLst>
              <p:tags r:id="rId8"/>
            </p:custDataLst>
          </p:nvPr>
        </p:nvSpPr>
        <p:spPr>
          <a:xfrm rot="18468131" flipH="1">
            <a:off x="3073402" y="5429227"/>
            <a:ext cx="662126" cy="1002053"/>
          </a:xfrm>
          <a:custGeom>
            <a:avLst/>
            <a:gdLst>
              <a:gd name="connsiteX0" fmla="*/ 1154565 w 1494252"/>
              <a:gd name="connsiteY0" fmla="*/ 0 h 2261039"/>
              <a:gd name="connsiteX1" fmla="*/ 1494252 w 1494252"/>
              <a:gd name="connsiteY1" fmla="*/ 360000 h 2261039"/>
              <a:gd name="connsiteX2" fmla="*/ 1491808 w 1494252"/>
              <a:gd name="connsiteY2" fmla="*/ 360000 h 2261039"/>
              <a:gd name="connsiteX3" fmla="*/ 1486016 w 1494252"/>
              <a:gd name="connsiteY3" fmla="*/ 513981 h 2261039"/>
              <a:gd name="connsiteX4" fmla="*/ 224927 w 1494252"/>
              <a:gd name="connsiteY4" fmla="*/ 2258909 h 2261039"/>
              <a:gd name="connsiteX5" fmla="*/ 219170 w 1494252"/>
              <a:gd name="connsiteY5" fmla="*/ 2261039 h 2261039"/>
              <a:gd name="connsiteX6" fmla="*/ 217309 w 1494252"/>
              <a:gd name="connsiteY6" fmla="*/ 2255567 h 2261039"/>
              <a:gd name="connsiteX7" fmla="*/ 446802 w 1494252"/>
              <a:gd name="connsiteY7" fmla="*/ 1830910 h 2261039"/>
              <a:gd name="connsiteX8" fmla="*/ 2206 w 1494252"/>
              <a:gd name="connsiteY8" fmla="*/ 1623006 h 2261039"/>
              <a:gd name="connsiteX9" fmla="*/ 0 w 1494252"/>
              <a:gd name="connsiteY9" fmla="*/ 1616518 h 2261039"/>
              <a:gd name="connsiteX10" fmla="*/ 65343 w 1494252"/>
              <a:gd name="connsiteY10" fmla="*/ 1589348 h 2261039"/>
              <a:gd name="connsiteX11" fmla="*/ 803220 w 1494252"/>
              <a:gd name="connsiteY11" fmla="*/ 552228 h 2261039"/>
              <a:gd name="connsiteX12" fmla="*/ 816693 w 1494252"/>
              <a:gd name="connsiteY12" fmla="*/ 360000 h 2261039"/>
              <a:gd name="connsiteX13" fmla="*/ 814878 w 1494252"/>
              <a:gd name="connsiteY13" fmla="*/ 360000 h 2261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4252" h="2261039">
                <a:moveTo>
                  <a:pt x="1154565" y="0"/>
                </a:moveTo>
                <a:lnTo>
                  <a:pt x="1494252" y="360000"/>
                </a:lnTo>
                <a:lnTo>
                  <a:pt x="1491808" y="360000"/>
                </a:lnTo>
                <a:lnTo>
                  <a:pt x="1486016" y="513981"/>
                </a:lnTo>
                <a:cubicBezTo>
                  <a:pt x="1427763" y="1286277"/>
                  <a:pt x="939417" y="1961492"/>
                  <a:pt x="224927" y="2258909"/>
                </a:cubicBezTo>
                <a:lnTo>
                  <a:pt x="219170" y="2261039"/>
                </a:lnTo>
                <a:lnTo>
                  <a:pt x="217309" y="2255567"/>
                </a:lnTo>
                <a:lnTo>
                  <a:pt x="446802" y="1830910"/>
                </a:lnTo>
                <a:lnTo>
                  <a:pt x="2206" y="1623006"/>
                </a:lnTo>
                <a:lnTo>
                  <a:pt x="0" y="1616518"/>
                </a:lnTo>
                <a:lnTo>
                  <a:pt x="65343" y="1589348"/>
                </a:lnTo>
                <a:cubicBezTo>
                  <a:pt x="464247" y="1384579"/>
                  <a:pt x="740412" y="997298"/>
                  <a:pt x="803220" y="552228"/>
                </a:cubicBezTo>
                <a:lnTo>
                  <a:pt x="816693" y="360000"/>
                </a:lnTo>
                <a:lnTo>
                  <a:pt x="814878" y="360000"/>
                </a:lnTo>
                <a:close/>
              </a:path>
            </a:pathLst>
          </a:custGeom>
          <a:solidFill>
            <a:srgbClr val="C00000"/>
          </a:solidFill>
          <a:ln w="50800" cap="flat" cmpd="sng" algn="ctr">
            <a:noFill/>
            <a:prstDash val="solid"/>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形状 33"/>
          <p:cNvSpPr/>
          <p:nvPr>
            <p:custDataLst>
              <p:tags r:id="rId9"/>
            </p:custDataLst>
          </p:nvPr>
        </p:nvSpPr>
        <p:spPr>
          <a:xfrm rot="1279052" flipH="1">
            <a:off x="2523441" y="4890774"/>
            <a:ext cx="662126" cy="1002053"/>
          </a:xfrm>
          <a:custGeom>
            <a:avLst/>
            <a:gdLst>
              <a:gd name="connsiteX0" fmla="*/ 1154565 w 1494252"/>
              <a:gd name="connsiteY0" fmla="*/ 0 h 2261039"/>
              <a:gd name="connsiteX1" fmla="*/ 1494252 w 1494252"/>
              <a:gd name="connsiteY1" fmla="*/ 360000 h 2261039"/>
              <a:gd name="connsiteX2" fmla="*/ 1491808 w 1494252"/>
              <a:gd name="connsiteY2" fmla="*/ 360000 h 2261039"/>
              <a:gd name="connsiteX3" fmla="*/ 1486016 w 1494252"/>
              <a:gd name="connsiteY3" fmla="*/ 513981 h 2261039"/>
              <a:gd name="connsiteX4" fmla="*/ 224927 w 1494252"/>
              <a:gd name="connsiteY4" fmla="*/ 2258909 h 2261039"/>
              <a:gd name="connsiteX5" fmla="*/ 219170 w 1494252"/>
              <a:gd name="connsiteY5" fmla="*/ 2261039 h 2261039"/>
              <a:gd name="connsiteX6" fmla="*/ 217309 w 1494252"/>
              <a:gd name="connsiteY6" fmla="*/ 2255567 h 2261039"/>
              <a:gd name="connsiteX7" fmla="*/ 446802 w 1494252"/>
              <a:gd name="connsiteY7" fmla="*/ 1830910 h 2261039"/>
              <a:gd name="connsiteX8" fmla="*/ 2206 w 1494252"/>
              <a:gd name="connsiteY8" fmla="*/ 1623006 h 2261039"/>
              <a:gd name="connsiteX9" fmla="*/ 0 w 1494252"/>
              <a:gd name="connsiteY9" fmla="*/ 1616518 h 2261039"/>
              <a:gd name="connsiteX10" fmla="*/ 65343 w 1494252"/>
              <a:gd name="connsiteY10" fmla="*/ 1589348 h 2261039"/>
              <a:gd name="connsiteX11" fmla="*/ 803220 w 1494252"/>
              <a:gd name="connsiteY11" fmla="*/ 552228 h 2261039"/>
              <a:gd name="connsiteX12" fmla="*/ 816693 w 1494252"/>
              <a:gd name="connsiteY12" fmla="*/ 360000 h 2261039"/>
              <a:gd name="connsiteX13" fmla="*/ 814878 w 1494252"/>
              <a:gd name="connsiteY13" fmla="*/ 360000 h 2261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4252" h="2261039">
                <a:moveTo>
                  <a:pt x="1154565" y="0"/>
                </a:moveTo>
                <a:lnTo>
                  <a:pt x="1494252" y="360000"/>
                </a:lnTo>
                <a:lnTo>
                  <a:pt x="1491808" y="360000"/>
                </a:lnTo>
                <a:lnTo>
                  <a:pt x="1486016" y="513981"/>
                </a:lnTo>
                <a:cubicBezTo>
                  <a:pt x="1427763" y="1286277"/>
                  <a:pt x="939417" y="1961492"/>
                  <a:pt x="224927" y="2258909"/>
                </a:cubicBezTo>
                <a:lnTo>
                  <a:pt x="219170" y="2261039"/>
                </a:lnTo>
                <a:lnTo>
                  <a:pt x="217309" y="2255567"/>
                </a:lnTo>
                <a:lnTo>
                  <a:pt x="446802" y="1830910"/>
                </a:lnTo>
                <a:lnTo>
                  <a:pt x="2206" y="1623006"/>
                </a:lnTo>
                <a:lnTo>
                  <a:pt x="0" y="1616518"/>
                </a:lnTo>
                <a:lnTo>
                  <a:pt x="65343" y="1589348"/>
                </a:lnTo>
                <a:cubicBezTo>
                  <a:pt x="464247" y="1384579"/>
                  <a:pt x="740412" y="997298"/>
                  <a:pt x="803220" y="552228"/>
                </a:cubicBezTo>
                <a:lnTo>
                  <a:pt x="816693" y="360000"/>
                </a:lnTo>
                <a:lnTo>
                  <a:pt x="814878" y="360000"/>
                </a:lnTo>
                <a:close/>
              </a:path>
            </a:pathLst>
          </a:custGeom>
          <a:solidFill>
            <a:schemeClr val="accent3"/>
          </a:solidFill>
          <a:ln w="50800" cap="flat" cmpd="sng" algn="ctr">
            <a:noFill/>
            <a:prstDash val="solid"/>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形状 34"/>
          <p:cNvSpPr/>
          <p:nvPr>
            <p:custDataLst>
              <p:tags r:id="rId10"/>
            </p:custDataLst>
          </p:nvPr>
        </p:nvSpPr>
        <p:spPr>
          <a:xfrm rot="5516108" flipH="1">
            <a:off x="2874905" y="4170680"/>
            <a:ext cx="662126" cy="1002053"/>
          </a:xfrm>
          <a:custGeom>
            <a:avLst/>
            <a:gdLst>
              <a:gd name="connsiteX0" fmla="*/ 1154565 w 1494252"/>
              <a:gd name="connsiteY0" fmla="*/ 0 h 2261039"/>
              <a:gd name="connsiteX1" fmla="*/ 1494252 w 1494252"/>
              <a:gd name="connsiteY1" fmla="*/ 360000 h 2261039"/>
              <a:gd name="connsiteX2" fmla="*/ 1491808 w 1494252"/>
              <a:gd name="connsiteY2" fmla="*/ 360000 h 2261039"/>
              <a:gd name="connsiteX3" fmla="*/ 1486016 w 1494252"/>
              <a:gd name="connsiteY3" fmla="*/ 513981 h 2261039"/>
              <a:gd name="connsiteX4" fmla="*/ 224927 w 1494252"/>
              <a:gd name="connsiteY4" fmla="*/ 2258909 h 2261039"/>
              <a:gd name="connsiteX5" fmla="*/ 219170 w 1494252"/>
              <a:gd name="connsiteY5" fmla="*/ 2261039 h 2261039"/>
              <a:gd name="connsiteX6" fmla="*/ 217309 w 1494252"/>
              <a:gd name="connsiteY6" fmla="*/ 2255567 h 2261039"/>
              <a:gd name="connsiteX7" fmla="*/ 446802 w 1494252"/>
              <a:gd name="connsiteY7" fmla="*/ 1830910 h 2261039"/>
              <a:gd name="connsiteX8" fmla="*/ 2206 w 1494252"/>
              <a:gd name="connsiteY8" fmla="*/ 1623006 h 2261039"/>
              <a:gd name="connsiteX9" fmla="*/ 0 w 1494252"/>
              <a:gd name="connsiteY9" fmla="*/ 1616518 h 2261039"/>
              <a:gd name="connsiteX10" fmla="*/ 65343 w 1494252"/>
              <a:gd name="connsiteY10" fmla="*/ 1589348 h 2261039"/>
              <a:gd name="connsiteX11" fmla="*/ 803220 w 1494252"/>
              <a:gd name="connsiteY11" fmla="*/ 552228 h 2261039"/>
              <a:gd name="connsiteX12" fmla="*/ 816693 w 1494252"/>
              <a:gd name="connsiteY12" fmla="*/ 360000 h 2261039"/>
              <a:gd name="connsiteX13" fmla="*/ 814878 w 1494252"/>
              <a:gd name="connsiteY13" fmla="*/ 360000 h 2261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4252" h="2261039">
                <a:moveTo>
                  <a:pt x="1154565" y="0"/>
                </a:moveTo>
                <a:lnTo>
                  <a:pt x="1494252" y="360000"/>
                </a:lnTo>
                <a:lnTo>
                  <a:pt x="1491808" y="360000"/>
                </a:lnTo>
                <a:lnTo>
                  <a:pt x="1486016" y="513981"/>
                </a:lnTo>
                <a:cubicBezTo>
                  <a:pt x="1427763" y="1286277"/>
                  <a:pt x="939417" y="1961492"/>
                  <a:pt x="224927" y="2258909"/>
                </a:cubicBezTo>
                <a:lnTo>
                  <a:pt x="219170" y="2261039"/>
                </a:lnTo>
                <a:lnTo>
                  <a:pt x="217309" y="2255567"/>
                </a:lnTo>
                <a:lnTo>
                  <a:pt x="446802" y="1830910"/>
                </a:lnTo>
                <a:lnTo>
                  <a:pt x="2206" y="1623006"/>
                </a:lnTo>
                <a:lnTo>
                  <a:pt x="0" y="1616518"/>
                </a:lnTo>
                <a:lnTo>
                  <a:pt x="65343" y="1589348"/>
                </a:lnTo>
                <a:cubicBezTo>
                  <a:pt x="464247" y="1384579"/>
                  <a:pt x="740412" y="997298"/>
                  <a:pt x="803220" y="552228"/>
                </a:cubicBezTo>
                <a:lnTo>
                  <a:pt x="816693" y="360000"/>
                </a:lnTo>
                <a:lnTo>
                  <a:pt x="814878" y="360000"/>
                </a:lnTo>
                <a:close/>
              </a:path>
            </a:pathLst>
          </a:custGeom>
          <a:solidFill>
            <a:schemeClr val="accent2">
              <a:lumMod val="60000"/>
              <a:lumOff val="40000"/>
            </a:schemeClr>
          </a:solidFill>
          <a:ln w="50800" cap="flat" cmpd="sng" algn="ctr">
            <a:noFill/>
            <a:prstDash val="solid"/>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形状 35"/>
          <p:cNvSpPr/>
          <p:nvPr>
            <p:custDataLst>
              <p:tags r:id="rId11"/>
            </p:custDataLst>
          </p:nvPr>
        </p:nvSpPr>
        <p:spPr>
          <a:xfrm rot="9832801" flipH="1">
            <a:off x="3669028" y="4286710"/>
            <a:ext cx="662126" cy="1002053"/>
          </a:xfrm>
          <a:custGeom>
            <a:avLst/>
            <a:gdLst>
              <a:gd name="connsiteX0" fmla="*/ 1154565 w 1494252"/>
              <a:gd name="connsiteY0" fmla="*/ 0 h 2261039"/>
              <a:gd name="connsiteX1" fmla="*/ 1494252 w 1494252"/>
              <a:gd name="connsiteY1" fmla="*/ 360000 h 2261039"/>
              <a:gd name="connsiteX2" fmla="*/ 1491808 w 1494252"/>
              <a:gd name="connsiteY2" fmla="*/ 360000 h 2261039"/>
              <a:gd name="connsiteX3" fmla="*/ 1486016 w 1494252"/>
              <a:gd name="connsiteY3" fmla="*/ 513981 h 2261039"/>
              <a:gd name="connsiteX4" fmla="*/ 224927 w 1494252"/>
              <a:gd name="connsiteY4" fmla="*/ 2258909 h 2261039"/>
              <a:gd name="connsiteX5" fmla="*/ 219170 w 1494252"/>
              <a:gd name="connsiteY5" fmla="*/ 2261039 h 2261039"/>
              <a:gd name="connsiteX6" fmla="*/ 217309 w 1494252"/>
              <a:gd name="connsiteY6" fmla="*/ 2255567 h 2261039"/>
              <a:gd name="connsiteX7" fmla="*/ 446802 w 1494252"/>
              <a:gd name="connsiteY7" fmla="*/ 1830910 h 2261039"/>
              <a:gd name="connsiteX8" fmla="*/ 2206 w 1494252"/>
              <a:gd name="connsiteY8" fmla="*/ 1623006 h 2261039"/>
              <a:gd name="connsiteX9" fmla="*/ 0 w 1494252"/>
              <a:gd name="connsiteY9" fmla="*/ 1616518 h 2261039"/>
              <a:gd name="connsiteX10" fmla="*/ 65343 w 1494252"/>
              <a:gd name="connsiteY10" fmla="*/ 1589348 h 2261039"/>
              <a:gd name="connsiteX11" fmla="*/ 803220 w 1494252"/>
              <a:gd name="connsiteY11" fmla="*/ 552228 h 2261039"/>
              <a:gd name="connsiteX12" fmla="*/ 816693 w 1494252"/>
              <a:gd name="connsiteY12" fmla="*/ 360000 h 2261039"/>
              <a:gd name="connsiteX13" fmla="*/ 814878 w 1494252"/>
              <a:gd name="connsiteY13" fmla="*/ 360000 h 2261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4252" h="2261039">
                <a:moveTo>
                  <a:pt x="1154565" y="0"/>
                </a:moveTo>
                <a:lnTo>
                  <a:pt x="1494252" y="360000"/>
                </a:lnTo>
                <a:lnTo>
                  <a:pt x="1491808" y="360000"/>
                </a:lnTo>
                <a:lnTo>
                  <a:pt x="1486016" y="513981"/>
                </a:lnTo>
                <a:cubicBezTo>
                  <a:pt x="1427763" y="1286277"/>
                  <a:pt x="939417" y="1961492"/>
                  <a:pt x="224927" y="2258909"/>
                </a:cubicBezTo>
                <a:lnTo>
                  <a:pt x="219170" y="2261039"/>
                </a:lnTo>
                <a:lnTo>
                  <a:pt x="217309" y="2255567"/>
                </a:lnTo>
                <a:lnTo>
                  <a:pt x="446802" y="1830910"/>
                </a:lnTo>
                <a:lnTo>
                  <a:pt x="2206" y="1623006"/>
                </a:lnTo>
                <a:lnTo>
                  <a:pt x="0" y="1616518"/>
                </a:lnTo>
                <a:lnTo>
                  <a:pt x="65343" y="1589348"/>
                </a:lnTo>
                <a:cubicBezTo>
                  <a:pt x="464247" y="1384579"/>
                  <a:pt x="740412" y="997298"/>
                  <a:pt x="803220" y="552228"/>
                </a:cubicBezTo>
                <a:lnTo>
                  <a:pt x="816693" y="360000"/>
                </a:lnTo>
                <a:lnTo>
                  <a:pt x="814878" y="360000"/>
                </a:lnTo>
                <a:close/>
              </a:path>
            </a:pathLst>
          </a:custGeom>
          <a:solidFill>
            <a:schemeClr val="accent2"/>
          </a:solidFill>
          <a:ln w="50800" cap="flat" cmpd="sng" algn="ctr">
            <a:noFill/>
            <a:prstDash val="solid"/>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形状 36"/>
          <p:cNvSpPr/>
          <p:nvPr>
            <p:custDataLst>
              <p:tags r:id="rId12"/>
            </p:custDataLst>
          </p:nvPr>
        </p:nvSpPr>
        <p:spPr>
          <a:xfrm rot="14141152" flipH="1">
            <a:off x="3812237" y="5067490"/>
            <a:ext cx="662126" cy="1002053"/>
          </a:xfrm>
          <a:custGeom>
            <a:avLst/>
            <a:gdLst>
              <a:gd name="connsiteX0" fmla="*/ 1154565 w 1494252"/>
              <a:gd name="connsiteY0" fmla="*/ 0 h 2261039"/>
              <a:gd name="connsiteX1" fmla="*/ 1494252 w 1494252"/>
              <a:gd name="connsiteY1" fmla="*/ 360000 h 2261039"/>
              <a:gd name="connsiteX2" fmla="*/ 1491808 w 1494252"/>
              <a:gd name="connsiteY2" fmla="*/ 360000 h 2261039"/>
              <a:gd name="connsiteX3" fmla="*/ 1486016 w 1494252"/>
              <a:gd name="connsiteY3" fmla="*/ 513981 h 2261039"/>
              <a:gd name="connsiteX4" fmla="*/ 224927 w 1494252"/>
              <a:gd name="connsiteY4" fmla="*/ 2258909 h 2261039"/>
              <a:gd name="connsiteX5" fmla="*/ 219170 w 1494252"/>
              <a:gd name="connsiteY5" fmla="*/ 2261039 h 2261039"/>
              <a:gd name="connsiteX6" fmla="*/ 217309 w 1494252"/>
              <a:gd name="connsiteY6" fmla="*/ 2255567 h 2261039"/>
              <a:gd name="connsiteX7" fmla="*/ 446802 w 1494252"/>
              <a:gd name="connsiteY7" fmla="*/ 1830910 h 2261039"/>
              <a:gd name="connsiteX8" fmla="*/ 2206 w 1494252"/>
              <a:gd name="connsiteY8" fmla="*/ 1623006 h 2261039"/>
              <a:gd name="connsiteX9" fmla="*/ 0 w 1494252"/>
              <a:gd name="connsiteY9" fmla="*/ 1616518 h 2261039"/>
              <a:gd name="connsiteX10" fmla="*/ 65343 w 1494252"/>
              <a:gd name="connsiteY10" fmla="*/ 1589348 h 2261039"/>
              <a:gd name="connsiteX11" fmla="*/ 803220 w 1494252"/>
              <a:gd name="connsiteY11" fmla="*/ 552228 h 2261039"/>
              <a:gd name="connsiteX12" fmla="*/ 816693 w 1494252"/>
              <a:gd name="connsiteY12" fmla="*/ 360000 h 2261039"/>
              <a:gd name="connsiteX13" fmla="*/ 814878 w 1494252"/>
              <a:gd name="connsiteY13" fmla="*/ 360000 h 2261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94252" h="2261039">
                <a:moveTo>
                  <a:pt x="1154565" y="0"/>
                </a:moveTo>
                <a:lnTo>
                  <a:pt x="1494252" y="360000"/>
                </a:lnTo>
                <a:lnTo>
                  <a:pt x="1491808" y="360000"/>
                </a:lnTo>
                <a:lnTo>
                  <a:pt x="1486016" y="513981"/>
                </a:lnTo>
                <a:cubicBezTo>
                  <a:pt x="1427763" y="1286277"/>
                  <a:pt x="939417" y="1961492"/>
                  <a:pt x="224927" y="2258909"/>
                </a:cubicBezTo>
                <a:lnTo>
                  <a:pt x="219170" y="2261039"/>
                </a:lnTo>
                <a:lnTo>
                  <a:pt x="217309" y="2255567"/>
                </a:lnTo>
                <a:lnTo>
                  <a:pt x="446802" y="1830910"/>
                </a:lnTo>
                <a:lnTo>
                  <a:pt x="2206" y="1623006"/>
                </a:lnTo>
                <a:lnTo>
                  <a:pt x="0" y="1616518"/>
                </a:lnTo>
                <a:lnTo>
                  <a:pt x="65343" y="1589348"/>
                </a:lnTo>
                <a:cubicBezTo>
                  <a:pt x="464247" y="1384579"/>
                  <a:pt x="740412" y="997298"/>
                  <a:pt x="803220" y="552228"/>
                </a:cubicBezTo>
                <a:lnTo>
                  <a:pt x="816693" y="360000"/>
                </a:lnTo>
                <a:lnTo>
                  <a:pt x="814878" y="360000"/>
                </a:lnTo>
                <a:close/>
              </a:path>
            </a:pathLst>
          </a:custGeom>
          <a:solidFill>
            <a:srgbClr val="CE1C0F"/>
          </a:solidFill>
          <a:ln w="50800" cap="flat" cmpd="sng" algn="ctr">
            <a:noFill/>
            <a:prstDash val="solid"/>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custDataLst>
              <p:tags r:id="rId13"/>
            </p:custDataLst>
          </p:nvPr>
        </p:nvSpPr>
        <p:spPr>
          <a:xfrm>
            <a:off x="1336040" y="5786755"/>
            <a:ext cx="108204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lstStyle>
            <a:defPPr>
              <a:defRPr lang="zh-CN"/>
            </a:defPPr>
            <a:lvl1pPr lvl="0" defTabSz="913765">
              <a:buSzPct val="25000"/>
              <a:defRPr sz="2000" b="1" spc="120">
                <a:latin typeface="微软雅黑" panose="020B0503020204020204" pitchFamily="34" charset="-122"/>
                <a:ea typeface="微软雅黑" panose="020B0503020204020204" pitchFamily="34" charset="-122"/>
              </a:defRPr>
            </a:lvl1pPr>
            <a:lvl2pPr defTabSz="913765"/>
            <a:lvl3pPr defTabSz="913765"/>
            <a:lvl4pPr defTabSz="913765"/>
            <a:lvl5pPr defTabSz="913765"/>
            <a:lvl6pPr defTabSz="913765"/>
            <a:lvl7pPr defTabSz="913765"/>
            <a:lvl8pPr defTabSz="913765"/>
            <a:lvl9pPr defTabSz="913765"/>
          </a:lstStyle>
          <a:p>
            <a:pPr marL="0" lvl="0" indent="0" algn="l">
              <a:lnSpc>
                <a:spcPct val="100000"/>
              </a:lnSpc>
              <a:spcBef>
                <a:spcPts val="0"/>
              </a:spcBef>
              <a:spcAft>
                <a:spcPts val="0"/>
              </a:spcAft>
            </a:pPr>
            <a:r>
              <a:rPr lang="zh-CN" altLang="en-US" sz="1600">
                <a:solidFill>
                  <a:schemeClr val="tx1">
                    <a:lumMod val="85000"/>
                    <a:lumOff val="15000"/>
                  </a:schemeClr>
                </a:solidFill>
              </a:rPr>
              <a:t>数据保护</a:t>
            </a:r>
            <a:endParaRPr lang="zh-CN" altLang="en-US" sz="1600">
              <a:solidFill>
                <a:schemeClr val="tx1">
                  <a:lumMod val="85000"/>
                  <a:lumOff val="15000"/>
                </a:schemeClr>
              </a:solidFill>
            </a:endParaRPr>
          </a:p>
        </p:txBody>
      </p:sp>
      <p:sp>
        <p:nvSpPr>
          <p:cNvPr id="15" name="文本框 14"/>
          <p:cNvSpPr txBox="1"/>
          <p:nvPr>
            <p:custDataLst>
              <p:tags r:id="rId14"/>
            </p:custDataLst>
          </p:nvPr>
        </p:nvSpPr>
        <p:spPr>
          <a:xfrm>
            <a:off x="1336040" y="4954270"/>
            <a:ext cx="87249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lstStyle>
            <a:defPPr>
              <a:defRPr lang="zh-CN"/>
            </a:defPPr>
            <a:lvl1pPr lvl="0" defTabSz="913765">
              <a:buSzPct val="25000"/>
              <a:defRPr sz="2000" b="1" spc="120">
                <a:latin typeface="微软雅黑" panose="020B0503020204020204" pitchFamily="34" charset="-122"/>
                <a:ea typeface="微软雅黑" panose="020B0503020204020204" pitchFamily="34" charset="-122"/>
              </a:defRPr>
            </a:lvl1pPr>
            <a:lvl2pPr defTabSz="913765"/>
            <a:lvl3pPr defTabSz="913765"/>
            <a:lvl4pPr defTabSz="913765"/>
            <a:lvl5pPr defTabSz="913765"/>
            <a:lvl6pPr defTabSz="913765"/>
            <a:lvl7pPr defTabSz="913765"/>
            <a:lvl8pPr defTabSz="913765"/>
            <a:lvl9pPr defTabSz="913765"/>
          </a:lstStyle>
          <a:p>
            <a:r>
              <a:rPr lang="zh-CN" altLang="en-US" sz="1600">
                <a:solidFill>
                  <a:schemeClr val="tx1">
                    <a:lumMod val="85000"/>
                    <a:lumOff val="15000"/>
                  </a:schemeClr>
                </a:solidFill>
              </a:rPr>
              <a:t>反垄断</a:t>
            </a:r>
            <a:endParaRPr lang="zh-CN" altLang="en-US" sz="1600">
              <a:solidFill>
                <a:schemeClr val="tx1">
                  <a:lumMod val="85000"/>
                  <a:lumOff val="15000"/>
                </a:schemeClr>
              </a:solidFill>
            </a:endParaRPr>
          </a:p>
        </p:txBody>
      </p:sp>
      <p:sp>
        <p:nvSpPr>
          <p:cNvPr id="17" name="文本框 16"/>
          <p:cNvSpPr txBox="1"/>
          <p:nvPr>
            <p:custDataLst>
              <p:tags r:id="rId15"/>
            </p:custDataLst>
          </p:nvPr>
        </p:nvSpPr>
        <p:spPr>
          <a:xfrm>
            <a:off x="1336040" y="4323715"/>
            <a:ext cx="175768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lstStyle>
            <a:defPPr>
              <a:defRPr lang="zh-CN"/>
            </a:defPPr>
            <a:lvl1pPr lvl="0" defTabSz="913765">
              <a:buSzPct val="25000"/>
              <a:defRPr sz="2000" b="1" spc="120">
                <a:latin typeface="微软雅黑" panose="020B0503020204020204" pitchFamily="34" charset="-122"/>
                <a:ea typeface="微软雅黑" panose="020B0503020204020204" pitchFamily="34" charset="-122"/>
              </a:defRPr>
            </a:lvl1pPr>
            <a:lvl2pPr defTabSz="913765"/>
            <a:lvl3pPr defTabSz="913765"/>
            <a:lvl4pPr defTabSz="913765"/>
            <a:lvl5pPr defTabSz="913765"/>
            <a:lvl6pPr defTabSz="913765"/>
            <a:lvl7pPr defTabSz="913765"/>
            <a:lvl8pPr defTabSz="913765"/>
            <a:lvl9pPr defTabSz="913765"/>
          </a:lstStyle>
          <a:p>
            <a:pPr marL="0" lvl="0" indent="0" algn="l">
              <a:lnSpc>
                <a:spcPct val="100000"/>
              </a:lnSpc>
              <a:spcBef>
                <a:spcPts val="0"/>
              </a:spcBef>
              <a:spcAft>
                <a:spcPts val="0"/>
              </a:spcAft>
            </a:pPr>
            <a:r>
              <a:rPr lang="zh-CN" altLang="en-US" sz="1600" dirty="0">
                <a:solidFill>
                  <a:schemeClr val="tx1">
                    <a:lumMod val="85000"/>
                    <a:lumOff val="15000"/>
                  </a:schemeClr>
                </a:solidFill>
              </a:rPr>
              <a:t>国家安全审查</a:t>
            </a:r>
            <a:endParaRPr lang="zh-CN" altLang="en-US" sz="1600" dirty="0">
              <a:solidFill>
                <a:schemeClr val="tx1">
                  <a:lumMod val="85000"/>
                  <a:lumOff val="15000"/>
                </a:schemeClr>
              </a:solidFill>
            </a:endParaRPr>
          </a:p>
        </p:txBody>
      </p:sp>
      <p:sp>
        <p:nvSpPr>
          <p:cNvPr id="18" name="文本框 17"/>
          <p:cNvSpPr txBox="1"/>
          <p:nvPr>
            <p:custDataLst>
              <p:tags r:id="rId16"/>
            </p:custDataLst>
          </p:nvPr>
        </p:nvSpPr>
        <p:spPr>
          <a:xfrm>
            <a:off x="2917190" y="5039995"/>
            <a:ext cx="124587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lstStyle>
            <a:defPPr>
              <a:defRPr lang="zh-CN"/>
            </a:defPPr>
            <a:lvl1pPr lvl="0" algn="ctr" defTabSz="913765">
              <a:buSzPct val="25000"/>
              <a:defRPr sz="2400" b="1" spc="300">
                <a:latin typeface="微软雅黑" panose="020B0503020204020204" pitchFamily="34" charset="-122"/>
                <a:ea typeface="微软雅黑" panose="020B0503020204020204" pitchFamily="34" charset="-122"/>
              </a:defRPr>
            </a:lvl1pPr>
            <a:lvl2pPr defTabSz="913765"/>
            <a:lvl3pPr defTabSz="913765"/>
            <a:lvl4pPr defTabSz="913765"/>
            <a:lvl5pPr defTabSz="913765"/>
            <a:lvl6pPr defTabSz="913765"/>
            <a:lvl7pPr defTabSz="913765"/>
            <a:lvl8pPr defTabSz="913765"/>
            <a:lvl9pPr defTabSz="913765"/>
          </a:lstStyle>
          <a:p>
            <a:pPr marL="0" indent="0" algn="ctr">
              <a:lnSpc>
                <a:spcPct val="100000"/>
              </a:lnSpc>
              <a:spcBef>
                <a:spcPts val="0"/>
              </a:spcBef>
              <a:spcAft>
                <a:spcPts val="0"/>
              </a:spcAft>
            </a:pPr>
            <a:r>
              <a:rPr lang="zh-CN" altLang="en-US" sz="1600" dirty="0"/>
              <a:t>重点</a:t>
            </a:r>
            <a:endParaRPr lang="zh-CN" altLang="en-US" sz="1600" dirty="0"/>
          </a:p>
          <a:p>
            <a:pPr marL="0" indent="0" algn="ctr">
              <a:lnSpc>
                <a:spcPct val="100000"/>
              </a:lnSpc>
              <a:spcBef>
                <a:spcPts val="0"/>
              </a:spcBef>
              <a:spcAft>
                <a:spcPts val="0"/>
              </a:spcAft>
            </a:pPr>
            <a:r>
              <a:rPr lang="zh-CN" altLang="en-US" sz="1600" dirty="0"/>
              <a:t>合规领域</a:t>
            </a:r>
            <a:endParaRPr lang="zh-CN" altLang="en-US" sz="1600" dirty="0"/>
          </a:p>
        </p:txBody>
      </p:sp>
      <p:sp>
        <p:nvSpPr>
          <p:cNvPr id="23" name="文本框 22"/>
          <p:cNvSpPr txBox="1"/>
          <p:nvPr>
            <p:custDataLst>
              <p:tags r:id="rId17"/>
            </p:custDataLst>
          </p:nvPr>
        </p:nvSpPr>
        <p:spPr>
          <a:xfrm>
            <a:off x="4493895" y="4622165"/>
            <a:ext cx="1090295" cy="270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lstStyle>
            <a:defPPr>
              <a:defRPr lang="zh-CN"/>
            </a:defPPr>
            <a:lvl1pPr lvl="0" defTabSz="913765">
              <a:buSzPct val="25000"/>
              <a:defRPr sz="2000" b="1" spc="120">
                <a:latin typeface="微软雅黑" panose="020B0503020204020204" pitchFamily="34" charset="-122"/>
                <a:ea typeface="微软雅黑" panose="020B0503020204020204" pitchFamily="34" charset="-122"/>
              </a:defRPr>
            </a:lvl1pPr>
            <a:lvl2pPr defTabSz="913765"/>
            <a:lvl3pPr defTabSz="913765"/>
            <a:lvl4pPr defTabSz="913765"/>
            <a:lvl5pPr defTabSz="913765"/>
            <a:lvl6pPr defTabSz="913765"/>
            <a:lvl7pPr defTabSz="913765"/>
            <a:lvl8pPr defTabSz="913765"/>
            <a:lvl9pPr defTabSz="913765"/>
          </a:lstStyle>
          <a:p>
            <a:pPr marL="0" lvl="0" indent="0" algn="l">
              <a:lnSpc>
                <a:spcPct val="100000"/>
              </a:lnSpc>
              <a:spcBef>
                <a:spcPts val="0"/>
              </a:spcBef>
              <a:spcAft>
                <a:spcPts val="0"/>
              </a:spcAft>
            </a:pPr>
            <a:r>
              <a:rPr lang="zh-CN" altLang="en-US" sz="1600">
                <a:solidFill>
                  <a:schemeClr val="tx1">
                    <a:lumMod val="85000"/>
                    <a:lumOff val="15000"/>
                  </a:schemeClr>
                </a:solidFill>
              </a:rPr>
              <a:t>企业处罚</a:t>
            </a:r>
            <a:endParaRPr lang="zh-CN" altLang="en-US" sz="1600">
              <a:solidFill>
                <a:schemeClr val="tx1">
                  <a:lumMod val="85000"/>
                  <a:lumOff val="15000"/>
                </a:schemeClr>
              </a:solidFill>
            </a:endParaRPr>
          </a:p>
        </p:txBody>
      </p:sp>
      <p:sp>
        <p:nvSpPr>
          <p:cNvPr id="24" name="文本框 23"/>
          <p:cNvSpPr txBox="1"/>
          <p:nvPr>
            <p:custDataLst>
              <p:tags r:id="rId18"/>
            </p:custDataLst>
          </p:nvPr>
        </p:nvSpPr>
        <p:spPr>
          <a:xfrm>
            <a:off x="4592320" y="5441315"/>
            <a:ext cx="110045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lstStyle>
            <a:defPPr>
              <a:defRPr lang="zh-CN"/>
            </a:defPPr>
            <a:lvl1pPr lvl="0" defTabSz="913765">
              <a:buSzPct val="25000"/>
              <a:defRPr sz="2000" b="1" spc="120">
                <a:latin typeface="微软雅黑" panose="020B0503020204020204" pitchFamily="34" charset="-122"/>
                <a:ea typeface="微软雅黑" panose="020B0503020204020204" pitchFamily="34" charset="-122"/>
              </a:defRPr>
            </a:lvl1pPr>
            <a:lvl2pPr defTabSz="913765"/>
            <a:lvl3pPr defTabSz="913765"/>
            <a:lvl4pPr defTabSz="913765"/>
            <a:lvl5pPr defTabSz="913765"/>
            <a:lvl6pPr defTabSz="913765"/>
            <a:lvl7pPr defTabSz="913765"/>
            <a:lvl8pPr defTabSz="913765"/>
            <a:lvl9pPr defTabSz="913765"/>
          </a:lstStyle>
          <a:p>
            <a:r>
              <a:rPr lang="zh-CN" altLang="en-US" sz="1600">
                <a:solidFill>
                  <a:schemeClr val="tx1">
                    <a:lumMod val="85000"/>
                    <a:lumOff val="15000"/>
                  </a:schemeClr>
                </a:solidFill>
              </a:rPr>
              <a:t>出口管制</a:t>
            </a:r>
            <a:endParaRPr lang="zh-CN" altLang="en-US" sz="1600">
              <a:solidFill>
                <a:schemeClr val="tx1">
                  <a:lumMod val="85000"/>
                  <a:lumOff val="15000"/>
                </a:schemeClr>
              </a:solidFill>
            </a:endParaRPr>
          </a:p>
        </p:txBody>
      </p:sp>
      <p:sp>
        <p:nvSpPr>
          <p:cNvPr id="19" name="文本框 18"/>
          <p:cNvSpPr txBox="1"/>
          <p:nvPr/>
        </p:nvSpPr>
        <p:spPr>
          <a:xfrm>
            <a:off x="6921500" y="2752725"/>
            <a:ext cx="4812536" cy="400110"/>
          </a:xfrm>
          <a:prstGeom prst="rect">
            <a:avLst/>
          </a:prstGeom>
          <a:noFill/>
        </p:spPr>
        <p:txBody>
          <a:bodyPr wrap="none" rtlCol="0" anchor="t">
            <a:spAutoFit/>
          </a:bodyPr>
          <a:lstStyle/>
          <a:p>
            <a:pPr marL="285750" lvl="0" indent="-285750" algn="l" fontAlgn="auto">
              <a:lnSpc>
                <a:spcPct val="100000"/>
              </a:lnSpc>
              <a:spcBef>
                <a:spcPts val="600"/>
              </a:spcBef>
              <a:spcAft>
                <a:spcPts val="600"/>
              </a:spcAft>
              <a:buClrTx/>
              <a:buSzTx/>
              <a:buFont typeface="Wingdings" panose="05000000000000000000" charset="0"/>
              <a:buChar char="Ø"/>
            </a:pPr>
            <a:r>
              <a:rPr lang="en-US" altLang="zh-CN" sz="2000" b="1" dirty="0">
                <a:latin typeface="微软雅黑" panose="020B0503020204020204" pitchFamily="34" charset="-122"/>
                <a:ea typeface="微软雅黑" panose="020B0503020204020204" pitchFamily="34" charset="-122"/>
                <a:sym typeface="+mn-ea"/>
              </a:rPr>
              <a:t>3 </a:t>
            </a:r>
            <a:r>
              <a:rPr lang="zh-CN" altLang="en-US" sz="2000" b="1" dirty="0">
                <a:latin typeface="微软雅黑" panose="020B0503020204020204" pitchFamily="34" charset="-122"/>
                <a:ea typeface="微软雅黑" panose="020B0503020204020204" pitchFamily="34" charset="-122"/>
                <a:sym typeface="+mn-ea"/>
              </a:rPr>
              <a:t>深入考察学习五家企业合规管理实践</a:t>
            </a:r>
            <a:endParaRPr lang="zh-CN" altLang="en-US" sz="2000" b="1" dirty="0">
              <a:latin typeface="微软雅黑" panose="020B0503020204020204" pitchFamily="34" charset="-122"/>
              <a:ea typeface="微软雅黑" panose="020B0503020204020204" pitchFamily="34" charset="-122"/>
              <a:sym typeface="+mn-ea"/>
            </a:endParaRPr>
          </a:p>
        </p:txBody>
      </p:sp>
      <p:cxnSp>
        <p:nvCxnSpPr>
          <p:cNvPr id="21" name="直接连接符 20"/>
          <p:cNvCxnSpPr/>
          <p:nvPr/>
        </p:nvCxnSpPr>
        <p:spPr>
          <a:xfrm>
            <a:off x="6865331" y="177851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图片 24"/>
          <p:cNvPicPr>
            <a:picLocks noChangeAspect="1"/>
          </p:cNvPicPr>
          <p:nvPr/>
        </p:nvPicPr>
        <p:blipFill>
          <a:blip r:embed="rId19"/>
          <a:stretch>
            <a:fillRect/>
          </a:stretch>
        </p:blipFill>
        <p:spPr>
          <a:xfrm>
            <a:off x="6866890" y="4681855"/>
            <a:ext cx="2054225" cy="759460"/>
          </a:xfrm>
          <a:prstGeom prst="rect">
            <a:avLst/>
          </a:prstGeom>
        </p:spPr>
      </p:pic>
      <p:pic>
        <p:nvPicPr>
          <p:cNvPr id="26" name="图片 25"/>
          <p:cNvPicPr>
            <a:picLocks noChangeAspect="1"/>
          </p:cNvPicPr>
          <p:nvPr/>
        </p:nvPicPr>
        <p:blipFill>
          <a:blip r:embed="rId20"/>
          <a:stretch>
            <a:fillRect/>
          </a:stretch>
        </p:blipFill>
        <p:spPr>
          <a:xfrm>
            <a:off x="6866255" y="6002020"/>
            <a:ext cx="2129790" cy="497840"/>
          </a:xfrm>
          <a:prstGeom prst="rect">
            <a:avLst/>
          </a:prstGeom>
        </p:spPr>
      </p:pic>
      <p:pic>
        <p:nvPicPr>
          <p:cNvPr id="27" name="图片 26"/>
          <p:cNvPicPr>
            <a:picLocks noChangeAspect="1"/>
          </p:cNvPicPr>
          <p:nvPr/>
        </p:nvPicPr>
        <p:blipFill>
          <a:blip r:embed="rId21"/>
          <a:stretch>
            <a:fillRect/>
          </a:stretch>
        </p:blipFill>
        <p:spPr>
          <a:xfrm>
            <a:off x="6866890" y="5500370"/>
            <a:ext cx="2054225" cy="501650"/>
          </a:xfrm>
          <a:prstGeom prst="rect">
            <a:avLst/>
          </a:prstGeom>
        </p:spPr>
      </p:pic>
      <p:pic>
        <p:nvPicPr>
          <p:cNvPr id="28" name="图片 27"/>
          <p:cNvPicPr>
            <a:picLocks noChangeAspect="1"/>
          </p:cNvPicPr>
          <p:nvPr/>
        </p:nvPicPr>
        <p:blipFill>
          <a:blip r:embed="rId22"/>
          <a:stretch>
            <a:fillRect/>
          </a:stretch>
        </p:blipFill>
        <p:spPr>
          <a:xfrm>
            <a:off x="8996045" y="4682490"/>
            <a:ext cx="2453640" cy="1044575"/>
          </a:xfrm>
          <a:prstGeom prst="rect">
            <a:avLst/>
          </a:prstGeom>
        </p:spPr>
      </p:pic>
      <p:pic>
        <p:nvPicPr>
          <p:cNvPr id="29" name="图片 28"/>
          <p:cNvPicPr>
            <a:picLocks noChangeAspect="1"/>
          </p:cNvPicPr>
          <p:nvPr/>
        </p:nvPicPr>
        <p:blipFill>
          <a:blip r:embed="rId23"/>
          <a:stretch>
            <a:fillRect/>
          </a:stretch>
        </p:blipFill>
        <p:spPr>
          <a:xfrm>
            <a:off x="9035415" y="5787390"/>
            <a:ext cx="2414270" cy="712470"/>
          </a:xfrm>
          <a:prstGeom prst="rect">
            <a:avLst/>
          </a:prstGeom>
        </p:spPr>
      </p:pic>
      <p:sp>
        <p:nvSpPr>
          <p:cNvPr id="22" name="文本框 21"/>
          <p:cNvSpPr txBox="1"/>
          <p:nvPr/>
        </p:nvSpPr>
        <p:spPr>
          <a:xfrm>
            <a:off x="6682105" y="3088005"/>
            <a:ext cx="2353310" cy="1338828"/>
          </a:xfrm>
          <a:prstGeom prst="rect">
            <a:avLst/>
          </a:prstGeom>
          <a:noFill/>
        </p:spPr>
        <p:txBody>
          <a:bodyPr wrap="square" rtlCol="0" anchor="t">
            <a:spAutoFit/>
          </a:bodyPr>
          <a:lstStyle/>
          <a:p>
            <a:pPr marL="742950" lvl="1" indent="-285750" algn="l" fontAlgn="auto">
              <a:lnSpc>
                <a:spcPct val="150000"/>
              </a:lnSpc>
              <a:buClrTx/>
              <a:buSzTx/>
              <a:buFont typeface="Arial" panose="020B0604020202020204" pitchFamily="34" charset="0"/>
              <a:buChar char="•"/>
            </a:pPr>
            <a:r>
              <a:rPr lang="zh-CN" dirty="0">
                <a:latin typeface="微软雅黑" panose="020B0503020204020204" pitchFamily="34" charset="-122"/>
                <a:ea typeface="微软雅黑" panose="020B0503020204020204" pitchFamily="34" charset="-122"/>
                <a:sym typeface="+mn-ea"/>
              </a:rPr>
              <a:t>西门子公司</a:t>
            </a:r>
            <a:endParaRPr lang="zh-CN" b="0" dirty="0">
              <a:solidFill>
                <a:schemeClr val="tx1"/>
              </a:solidFill>
              <a:latin typeface="微软雅黑" panose="020B0503020204020204" pitchFamily="34" charset="-122"/>
              <a:ea typeface="微软雅黑" panose="020B0503020204020204" pitchFamily="34" charset="-122"/>
            </a:endParaRPr>
          </a:p>
          <a:p>
            <a:pPr marL="742950" lvl="1" indent="-285750" algn="l" fontAlgn="auto">
              <a:lnSpc>
                <a:spcPct val="150000"/>
              </a:lnSpc>
              <a:buClrTx/>
              <a:buSzTx/>
              <a:buFont typeface="Arial" panose="020B0604020202020204" pitchFamily="34" charset="0"/>
              <a:buChar char="•"/>
            </a:pPr>
            <a:r>
              <a:rPr lang="zh-CN" dirty="0">
                <a:latin typeface="微软雅黑" panose="020B0503020204020204" pitchFamily="34" charset="-122"/>
                <a:ea typeface="微软雅黑" panose="020B0503020204020204" pitchFamily="34" charset="-122"/>
                <a:sym typeface="+mn-ea"/>
              </a:rPr>
              <a:t>汉莎航空公司</a:t>
            </a:r>
            <a:endParaRPr lang="zh-CN" b="0" dirty="0">
              <a:solidFill>
                <a:schemeClr val="tx1"/>
              </a:solidFill>
              <a:latin typeface="微软雅黑" panose="020B0503020204020204" pitchFamily="34" charset="-122"/>
              <a:ea typeface="微软雅黑" panose="020B0503020204020204" pitchFamily="34" charset="-122"/>
            </a:endParaRPr>
          </a:p>
          <a:p>
            <a:pPr marL="742950" lvl="1" indent="-285750" algn="l" fontAlgn="auto">
              <a:lnSpc>
                <a:spcPct val="150000"/>
              </a:lnSpc>
              <a:buClrTx/>
              <a:buSzTx/>
              <a:buFont typeface="Arial" panose="020B0604020202020204" pitchFamily="34" charset="0"/>
              <a:buChar char="•"/>
            </a:pPr>
            <a:r>
              <a:rPr lang="zh-CN" dirty="0">
                <a:latin typeface="微软雅黑" panose="020B0503020204020204" pitchFamily="34" charset="-122"/>
                <a:ea typeface="微软雅黑" panose="020B0503020204020204" pitchFamily="34" charset="-122"/>
                <a:sym typeface="+mn-ea"/>
              </a:rPr>
              <a:t>贝塔斯曼集团</a:t>
            </a:r>
            <a:endParaRPr lang="zh-CN" altLang="en-US" dirty="0">
              <a:latin typeface="微软雅黑" panose="020B0503020204020204" pitchFamily="34" charset="-122"/>
              <a:ea typeface="微软雅黑" panose="020B0503020204020204" pitchFamily="34" charset="-122"/>
              <a:sym typeface="+mn-ea"/>
            </a:endParaRPr>
          </a:p>
        </p:txBody>
      </p:sp>
      <p:sp>
        <p:nvSpPr>
          <p:cNvPr id="30" name="文本框 29"/>
          <p:cNvSpPr txBox="1"/>
          <p:nvPr/>
        </p:nvSpPr>
        <p:spPr>
          <a:xfrm>
            <a:off x="8725535" y="3097530"/>
            <a:ext cx="2540000" cy="874407"/>
          </a:xfrm>
          <a:prstGeom prst="rect">
            <a:avLst/>
          </a:prstGeom>
          <a:noFill/>
        </p:spPr>
        <p:txBody>
          <a:bodyPr wrap="square" rtlCol="0" anchor="t">
            <a:spAutoFit/>
          </a:bodyPr>
          <a:lstStyle/>
          <a:p>
            <a:pPr marL="742950" lvl="1" indent="-285750" algn="l" fontAlgn="auto">
              <a:lnSpc>
                <a:spcPct val="150000"/>
              </a:lnSpc>
              <a:buClrTx/>
              <a:buSzTx/>
              <a:buFont typeface="Arial" panose="020B0604020202020204" pitchFamily="34" charset="0"/>
              <a:buChar char="•"/>
            </a:pPr>
            <a:r>
              <a:rPr lang="zh-CN" dirty="0">
                <a:latin typeface="微软雅黑" panose="020B0503020204020204" pitchFamily="34" charset="-122"/>
                <a:ea typeface="微软雅黑" panose="020B0503020204020204" pitchFamily="34" charset="-122"/>
                <a:sym typeface="+mn-ea"/>
              </a:rPr>
              <a:t>肖特集团</a:t>
            </a:r>
            <a:endParaRPr lang="zh-CN" b="0" dirty="0">
              <a:solidFill>
                <a:schemeClr val="tx1"/>
              </a:solidFill>
              <a:latin typeface="微软雅黑" panose="020B0503020204020204" pitchFamily="34" charset="-122"/>
              <a:ea typeface="微软雅黑" panose="020B0503020204020204" pitchFamily="34" charset="-122"/>
            </a:endParaRPr>
          </a:p>
          <a:p>
            <a:pPr marL="742950" lvl="1" indent="-285750" algn="l" fontAlgn="auto">
              <a:lnSpc>
                <a:spcPct val="150000"/>
              </a:lnSpc>
              <a:buClrTx/>
              <a:buSzTx/>
              <a:buFont typeface="Arial" panose="020B0604020202020204" pitchFamily="34" charset="0"/>
              <a:buChar char="•"/>
            </a:pPr>
            <a:r>
              <a:rPr lang="zh-CN" dirty="0">
                <a:latin typeface="微软雅黑" panose="020B0503020204020204" pitchFamily="34" charset="-122"/>
                <a:ea typeface="微软雅黑" panose="020B0503020204020204" pitchFamily="34" charset="-122"/>
                <a:sym typeface="+mn-ea"/>
              </a:rPr>
              <a:t>克劳斯玛菲集团</a:t>
            </a:r>
            <a:endParaRPr lang="zh-CN" altLang="en-US" dirty="0">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928404"/>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375410" y="1513874"/>
              <a:ext cx="4493538" cy="461665"/>
            </a:xfrm>
            <a:prstGeom prst="rect">
              <a:avLst/>
            </a:prstGeom>
            <a:noFill/>
          </p:spPr>
          <p:txBody>
            <a:bodyPr wrap="none" rtlCol="0">
              <a:spAutoFit/>
            </a:bodyPr>
            <a:lstStyle/>
            <a:p>
              <a:pPr algn="ctr"/>
              <a:r>
                <a:rPr lang="zh-CN" altLang="en-US" sz="2400" b="1" dirty="0" smtClean="0">
                  <a:solidFill>
                    <a:srgbClr val="C00000"/>
                  </a:solidFill>
                  <a:cs typeface="+mn-ea"/>
                  <a:sym typeface="+mn-lt"/>
                </a:rPr>
                <a:t>（三）合</a:t>
              </a:r>
              <a:r>
                <a:rPr lang="zh-CN" altLang="en-US" sz="2400" b="1" dirty="0">
                  <a:solidFill>
                    <a:srgbClr val="C00000"/>
                  </a:solidFill>
                  <a:cs typeface="+mn-ea"/>
                  <a:sym typeface="+mn-lt"/>
                </a:rPr>
                <a:t>规管理组织体系专业化</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7" name="文本框 106"/>
          <p:cNvSpPr txBox="1"/>
          <p:nvPr/>
        </p:nvSpPr>
        <p:spPr>
          <a:xfrm>
            <a:off x="5648960" y="7250430"/>
            <a:ext cx="5080000" cy="337185"/>
          </a:xfrm>
          <a:prstGeom prst="rect">
            <a:avLst/>
          </a:prstGeom>
          <a:noFill/>
          <a:ln w="9525">
            <a:noFill/>
          </a:ln>
        </p:spPr>
        <p:txBody>
          <a:bodyPr>
            <a:spAutoFit/>
          </a:bodyPr>
          <a:lstStyle/>
          <a:p>
            <a:pPr indent="0"/>
            <a:r>
              <a:rPr lang="en-US" sz="1600" b="0">
                <a:latin typeface="仿宋" panose="02010609060101010101" charset="-122"/>
                <a:ea typeface="宋体" panose="02010600030101010101" pitchFamily="2" charset="-122"/>
                <a:cs typeface="Times New Roman" panose="02020603050405020304" charset="0"/>
              </a:rPr>
              <a:t>           </a:t>
            </a:r>
            <a:endParaRPr lang="zh-CN" altLang="en-US"/>
          </a:p>
        </p:txBody>
      </p:sp>
      <p:sp>
        <p:nvSpPr>
          <p:cNvPr id="100" name="文本框 99"/>
          <p:cNvSpPr txBox="1"/>
          <p:nvPr/>
        </p:nvSpPr>
        <p:spPr>
          <a:xfrm>
            <a:off x="1160145" y="1463168"/>
            <a:ext cx="10232390" cy="5169535"/>
          </a:xfrm>
          <a:prstGeom prst="rect">
            <a:avLst/>
          </a:prstGeom>
          <a:noFill/>
          <a:ln w="9525">
            <a:noFill/>
          </a:ln>
        </p:spPr>
        <p:txBody>
          <a:bodyPr wrap="square">
            <a:spAutoFit/>
          </a:bodyPr>
          <a:lstStyle/>
          <a:p>
            <a:pPr marL="285750" indent="-285750" fontAlgn="auto">
              <a:lnSpc>
                <a:spcPts val="2600"/>
              </a:lnSpc>
              <a:spcBef>
                <a:spcPts val="600"/>
              </a:spcBef>
              <a:spcAft>
                <a:spcPts val="600"/>
              </a:spcAft>
              <a:buFont typeface="Wingdings" panose="05000000000000000000" charset="0"/>
              <a:buChar char="Ø"/>
            </a:pPr>
            <a:r>
              <a:rPr lang="zh-CN" altLang="zh-CN" sz="2000" dirty="0" smtClean="0">
                <a:latin typeface="微软雅黑" panose="020B0503020204020204" pitchFamily="34" charset="-122"/>
                <a:ea typeface="微软雅黑" panose="020B0503020204020204" pitchFamily="34" charset="-122"/>
                <a:cs typeface="微软雅黑" panose="020B0503020204020204" pitchFamily="34" charset="-122"/>
              </a:rPr>
              <a:t>多数</a:t>
            </a:r>
            <a:r>
              <a:rPr lang="zh-CN" altLang="zh-CN" sz="2000" dirty="0">
                <a:latin typeface="微软雅黑" panose="020B0503020204020204" pitchFamily="34" charset="-122"/>
                <a:ea typeface="微软雅黑" panose="020B0503020204020204" pitchFamily="34" charset="-122"/>
                <a:cs typeface="微软雅黑" panose="020B0503020204020204" pitchFamily="34" charset="-122"/>
              </a:rPr>
              <a:t>德国企业搭建了较为完整的</a:t>
            </a:r>
            <a:r>
              <a:rPr lang="zh-CN" altLang="zh-CN" sz="2000" b="1" dirty="0">
                <a:latin typeface="微软雅黑" panose="020B0503020204020204" pitchFamily="34" charset="-122"/>
                <a:ea typeface="微软雅黑" panose="020B0503020204020204" pitchFamily="34" charset="-122"/>
                <a:cs typeface="微软雅黑" panose="020B0503020204020204" pitchFamily="34" charset="-122"/>
              </a:rPr>
              <a:t>合规管理组织架构</a:t>
            </a:r>
            <a:r>
              <a:rPr lang="zh-CN" altLang="zh-CN" sz="2000" dirty="0">
                <a:latin typeface="微软雅黑" panose="020B0503020204020204" pitchFamily="34" charset="-122"/>
                <a:ea typeface="微软雅黑" panose="020B0503020204020204" pitchFamily="34" charset="-122"/>
                <a:cs typeface="微软雅黑" panose="020B0503020204020204" pitchFamily="34" charset="-122"/>
              </a:rPr>
              <a:t>，一般包括合规管理委员会、首席合规官、合规管理部门和合规官等四个层级</a:t>
            </a:r>
            <a:r>
              <a:rPr lang="zh-CN" altLang="zh-CN" sz="20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sz="20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fontAlgn="auto">
              <a:lnSpc>
                <a:spcPts val="2600"/>
              </a:lnSpc>
              <a:spcBef>
                <a:spcPts val="600"/>
              </a:spcBef>
              <a:spcAft>
                <a:spcPts val="600"/>
              </a:spcAft>
              <a:buFont typeface="Wingdings" panose="05000000000000000000" charset="0"/>
              <a:buChar char="Ø"/>
            </a:pPr>
            <a:r>
              <a:rPr lang="en-US" altLang="zh-CN" sz="2000" dirty="0" smtClean="0">
                <a:latin typeface="微软雅黑" panose="020B0503020204020204" pitchFamily="34" charset="-122"/>
                <a:ea typeface="微软雅黑" panose="020B0503020204020204" pitchFamily="34" charset="-122"/>
                <a:cs typeface="微软雅黑" panose="020B0503020204020204" pitchFamily="34" charset="-122"/>
              </a:rPr>
              <a:t> </a:t>
            </a:r>
            <a:r>
              <a:rPr lang="zh-CN" altLang="zh-CN" sz="2000" dirty="0" smtClean="0">
                <a:latin typeface="微软雅黑" panose="020B0503020204020204" pitchFamily="34" charset="-122"/>
                <a:ea typeface="微软雅黑" panose="020B0503020204020204" pitchFamily="34" charset="-122"/>
                <a:cs typeface="微软雅黑" panose="020B0503020204020204" pitchFamily="34" charset="-122"/>
              </a:rPr>
              <a:t>多数</a:t>
            </a:r>
            <a:r>
              <a:rPr lang="zh-CN" altLang="zh-CN" sz="2000" dirty="0">
                <a:latin typeface="微软雅黑" panose="020B0503020204020204" pitchFamily="34" charset="-122"/>
                <a:ea typeface="微软雅黑" panose="020B0503020204020204" pitchFamily="34" charset="-122"/>
                <a:cs typeface="微软雅黑" panose="020B0503020204020204" pitchFamily="34" charset="-122"/>
              </a:rPr>
              <a:t>企业设立</a:t>
            </a:r>
            <a:r>
              <a:rPr lang="zh-CN" altLang="zh-CN" sz="2000" b="1" dirty="0">
                <a:latin typeface="微软雅黑" panose="020B0503020204020204" pitchFamily="34" charset="-122"/>
                <a:ea typeface="微软雅黑" panose="020B0503020204020204" pitchFamily="34" charset="-122"/>
                <a:cs typeface="微软雅黑" panose="020B0503020204020204" pitchFamily="34" charset="-122"/>
              </a:rPr>
              <a:t>首席合规官</a:t>
            </a:r>
            <a:r>
              <a:rPr lang="zh-CN" altLang="zh-CN" sz="2000"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marL="720090" lvl="1" indent="-285750" fontAlgn="auto">
              <a:lnSpc>
                <a:spcPts val="2600"/>
              </a:lnSpc>
              <a:spcBef>
                <a:spcPts val="600"/>
              </a:spcBef>
              <a:spcAft>
                <a:spcPts val="600"/>
              </a:spcAft>
              <a:buFont typeface="Arial" panose="020B0604020202020204" pitchFamily="34" charset="0"/>
              <a:buChar char="•"/>
            </a:pPr>
            <a:r>
              <a:rPr lang="zh-CN" altLang="zh-CN" dirty="0" smtClean="0">
                <a:latin typeface="楷体" panose="02010609060101010101" charset="-122"/>
                <a:ea typeface="楷体" panose="02010609060101010101" charset="-122"/>
                <a:cs typeface="楷体" panose="02010609060101010101" charset="-122"/>
              </a:rPr>
              <a:t>一</a:t>
            </a:r>
            <a:r>
              <a:rPr lang="zh-CN" altLang="en-US" dirty="0" smtClean="0">
                <a:latin typeface="楷体" panose="02010609060101010101" charset="-122"/>
                <a:ea typeface="楷体" panose="02010609060101010101" charset="-122"/>
                <a:cs typeface="楷体" panose="02010609060101010101" charset="-122"/>
              </a:rPr>
              <a:t>类</a:t>
            </a:r>
            <a:r>
              <a:rPr lang="zh-CN" altLang="zh-CN" dirty="0" smtClean="0">
                <a:latin typeface="楷体" panose="02010609060101010101" charset="-122"/>
                <a:ea typeface="楷体" panose="02010609060101010101" charset="-122"/>
                <a:cs typeface="楷体" panose="02010609060101010101" charset="-122"/>
              </a:rPr>
              <a:t>是</a:t>
            </a:r>
            <a:r>
              <a:rPr lang="zh-CN" altLang="zh-CN" dirty="0">
                <a:latin typeface="楷体" panose="02010609060101010101" charset="-122"/>
                <a:ea typeface="楷体" panose="02010609060101010101" charset="-122"/>
                <a:cs typeface="楷体" panose="02010609060101010101" charset="-122"/>
              </a:rPr>
              <a:t>首席合规官由总法律顾问兼任；</a:t>
            </a:r>
            <a:endParaRPr lang="zh-CN" altLang="zh-CN" dirty="0">
              <a:latin typeface="楷体" panose="02010609060101010101" charset="-122"/>
              <a:ea typeface="楷体" panose="02010609060101010101" charset="-122"/>
              <a:cs typeface="楷体" panose="02010609060101010101" charset="-122"/>
            </a:endParaRPr>
          </a:p>
          <a:p>
            <a:pPr marL="720090" lvl="1" indent="-285750" fontAlgn="auto">
              <a:lnSpc>
                <a:spcPts val="2600"/>
              </a:lnSpc>
              <a:spcBef>
                <a:spcPts val="600"/>
              </a:spcBef>
              <a:spcAft>
                <a:spcPts val="600"/>
              </a:spcAft>
              <a:buFont typeface="Arial" panose="020B0604020202020204" pitchFamily="34" charset="0"/>
              <a:buChar char="•"/>
            </a:pPr>
            <a:r>
              <a:rPr lang="zh-CN" altLang="zh-CN" dirty="0" smtClean="0">
                <a:latin typeface="楷体" panose="02010609060101010101" charset="-122"/>
                <a:ea typeface="楷体" panose="02010609060101010101" charset="-122"/>
                <a:cs typeface="楷体" panose="02010609060101010101" charset="-122"/>
              </a:rPr>
              <a:t>一</a:t>
            </a:r>
            <a:r>
              <a:rPr lang="zh-CN" altLang="en-US" dirty="0" smtClean="0">
                <a:latin typeface="楷体" panose="02010609060101010101" charset="-122"/>
                <a:ea typeface="楷体" panose="02010609060101010101" charset="-122"/>
                <a:cs typeface="楷体" panose="02010609060101010101" charset="-122"/>
              </a:rPr>
              <a:t>类</a:t>
            </a:r>
            <a:r>
              <a:rPr lang="zh-CN" altLang="zh-CN" dirty="0" smtClean="0">
                <a:latin typeface="楷体" panose="02010609060101010101" charset="-122"/>
                <a:ea typeface="楷体" panose="02010609060101010101" charset="-122"/>
                <a:cs typeface="楷体" panose="02010609060101010101" charset="-122"/>
              </a:rPr>
              <a:t>是</a:t>
            </a:r>
            <a:r>
              <a:rPr lang="zh-CN" altLang="zh-CN" dirty="0">
                <a:latin typeface="楷体" panose="02010609060101010101" charset="-122"/>
                <a:ea typeface="楷体" panose="02010609060101010101" charset="-122"/>
                <a:cs typeface="楷体" panose="02010609060101010101" charset="-122"/>
              </a:rPr>
              <a:t>单独设立首席合规官，但归总法律顾问领导。同时，首席合规官在发生重大合规事件时，可以直接向首席执行官汇报</a:t>
            </a:r>
            <a:r>
              <a:rPr lang="zh-CN" altLang="zh-CN"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marL="285750" indent="-285750">
              <a:lnSpc>
                <a:spcPts val="2600"/>
              </a:lnSpc>
              <a:spcBef>
                <a:spcPts val="600"/>
              </a:spcBef>
              <a:spcAft>
                <a:spcPts val="600"/>
              </a:spcAft>
              <a:buFont typeface="Wingdings" panose="05000000000000000000" charset="0"/>
              <a:buChar char="Ø"/>
            </a:pPr>
            <a:r>
              <a:rPr lang="zh-CN" altLang="zh-CN" sz="2000" dirty="0">
                <a:latin typeface="微软雅黑" panose="020B0503020204020204" pitchFamily="34" charset="-122"/>
                <a:ea typeface="微软雅黑" panose="020B0503020204020204" pitchFamily="34" charset="-122"/>
                <a:cs typeface="楷体" panose="02010609060101010101" charset="-122"/>
              </a:rPr>
              <a:t>多数大型企业设立的独立合规管理部门，合规管理部门和法律部门分设，业务上协同。</a:t>
            </a:r>
            <a:r>
              <a:rPr lang="zh-CN" altLang="en-US" sz="2000" dirty="0">
                <a:latin typeface="微软雅黑" panose="020B0503020204020204" pitchFamily="34" charset="-122"/>
                <a:ea typeface="微软雅黑" panose="020B0503020204020204" pitchFamily="34" charset="-122"/>
                <a:cs typeface="楷体" panose="02010609060101010101" charset="-122"/>
              </a:rPr>
              <a:t>中小企业合规部门和法律部门合并。</a:t>
            </a:r>
            <a:endParaRPr lang="en-US" altLang="zh-CN" sz="2000" dirty="0">
              <a:latin typeface="微软雅黑" panose="020B0503020204020204" pitchFamily="34" charset="-122"/>
              <a:ea typeface="微软雅黑" panose="020B0503020204020204" pitchFamily="34" charset="-122"/>
              <a:cs typeface="楷体" panose="02010609060101010101" charset="-122"/>
            </a:endParaRPr>
          </a:p>
          <a:p>
            <a:pPr marL="285750" indent="-285750">
              <a:lnSpc>
                <a:spcPts val="2600"/>
              </a:lnSpc>
              <a:spcBef>
                <a:spcPts val="600"/>
              </a:spcBef>
              <a:spcAft>
                <a:spcPts val="600"/>
              </a:spcAft>
              <a:buFont typeface="Wingdings" panose="05000000000000000000" charset="0"/>
              <a:buChar char="Ø"/>
            </a:pPr>
            <a:r>
              <a:rPr lang="zh-CN" altLang="zh-CN" sz="2000" dirty="0">
                <a:latin typeface="微软雅黑" panose="020B0503020204020204" pitchFamily="34" charset="-122"/>
                <a:ea typeface="微软雅黑" panose="020B0503020204020204" pitchFamily="34" charset="-122"/>
                <a:cs typeface="楷体" panose="02010609060101010101" charset="-122"/>
              </a:rPr>
              <a:t>专业合规官和地区合规官相结合。</a:t>
            </a:r>
            <a:endParaRPr lang="en-US" altLang="zh-CN" sz="2000" dirty="0">
              <a:latin typeface="微软雅黑" panose="020B0503020204020204" pitchFamily="34" charset="-122"/>
              <a:ea typeface="微软雅黑" panose="020B0503020204020204" pitchFamily="34" charset="-122"/>
              <a:cs typeface="楷体" panose="02010609060101010101" charset="-122"/>
            </a:endParaRPr>
          </a:p>
          <a:p>
            <a:pPr marL="285750" indent="-285750">
              <a:lnSpc>
                <a:spcPts val="2600"/>
              </a:lnSpc>
              <a:spcBef>
                <a:spcPts val="600"/>
              </a:spcBef>
              <a:spcAft>
                <a:spcPts val="600"/>
              </a:spcAft>
              <a:buFont typeface="Wingdings" panose="05000000000000000000" charset="0"/>
              <a:buChar char="Ø"/>
            </a:pPr>
            <a:r>
              <a:rPr lang="zh-CN" altLang="zh-CN" sz="2000" dirty="0">
                <a:latin typeface="微软雅黑" panose="020B0503020204020204" pitchFamily="34" charset="-122"/>
                <a:ea typeface="微软雅黑" panose="020B0503020204020204" pitchFamily="34" charset="-122"/>
                <a:cs typeface="楷体" panose="02010609060101010101" charset="-122"/>
              </a:rPr>
              <a:t>合规管理部门的人员除了法律专业以外，还包括部分复合型业务人员。</a:t>
            </a:r>
            <a:endParaRPr lang="en-US" altLang="zh-CN" sz="2000" dirty="0">
              <a:latin typeface="微软雅黑" panose="020B0503020204020204" pitchFamily="34" charset="-122"/>
              <a:ea typeface="微软雅黑" panose="020B0503020204020204" pitchFamily="34" charset="-122"/>
              <a:cs typeface="楷体" panose="02010609060101010101" charset="-122"/>
            </a:endParaRPr>
          </a:p>
          <a:p>
            <a:pPr marL="285750" indent="-285750">
              <a:lnSpc>
                <a:spcPts val="2600"/>
              </a:lnSpc>
              <a:spcBef>
                <a:spcPts val="600"/>
              </a:spcBef>
              <a:spcAft>
                <a:spcPts val="600"/>
              </a:spcAft>
              <a:buFont typeface="Wingdings" panose="05000000000000000000" charset="0"/>
              <a:buChar char="Ø"/>
            </a:pPr>
            <a:r>
              <a:rPr lang="zh-CN" altLang="zh-CN" sz="2000" dirty="0">
                <a:latin typeface="微软雅黑" panose="020B0503020204020204" pitchFamily="34" charset="-122"/>
                <a:ea typeface="微软雅黑" panose="020B0503020204020204" pitchFamily="34" charset="-122"/>
                <a:cs typeface="楷体" panose="02010609060101010101" charset="-122"/>
              </a:rPr>
              <a:t>合规管保持一定的独立性。西门子为保证所有合规官和合规人员的独立性，禁止其在合规组织之外担任职务。</a:t>
            </a:r>
            <a:endParaRPr lang="zh-CN" altLang="zh-CN" sz="2000" dirty="0">
              <a:latin typeface="微软雅黑" panose="020B0503020204020204" pitchFamily="34" charset="-122"/>
              <a:ea typeface="微软雅黑" panose="020B0503020204020204" pitchFamily="34"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490186" y="984172"/>
            <a:ext cx="9093835" cy="1493743"/>
            <a:chOff x="1073751" y="1450374"/>
            <a:chExt cx="9093835" cy="14937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450374"/>
              <a:ext cx="3877985"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（四）合规文化培训</a:t>
              </a:r>
              <a:r>
                <a:rPr lang="zh-CN" altLang="en-US" sz="2400" b="1" dirty="0">
                  <a:solidFill>
                    <a:srgbClr val="C00000"/>
                  </a:solidFill>
                  <a:cs typeface="+mn-ea"/>
                  <a:sym typeface="+mn-lt"/>
                </a:rPr>
                <a:t>精细化</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矩形 1"/>
          <p:cNvSpPr/>
          <p:nvPr/>
        </p:nvSpPr>
        <p:spPr>
          <a:xfrm>
            <a:off x="569560" y="1384282"/>
            <a:ext cx="5793139" cy="5555367"/>
          </a:xfrm>
          <a:prstGeom prst="rect">
            <a:avLst/>
          </a:prstGeom>
        </p:spPr>
        <p:txBody>
          <a:bodyPr wrap="square">
            <a:spAutoFit/>
          </a:bodyPr>
          <a:lstStyle/>
          <a:p>
            <a:pPr marL="285750" indent="-285750" algn="just" fontAlgn="auto">
              <a:lnSpc>
                <a:spcPct val="150000"/>
              </a:lnSpc>
              <a:spcAft>
                <a:spcPts val="600"/>
              </a:spcAft>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分层分类的培训</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fontAlgn="auto">
              <a:lnSpc>
                <a:spcPct val="150000"/>
              </a:lnSpc>
              <a:buFont typeface="Arial" panose="020B0604020202020204" pitchFamily="34" charset="0"/>
              <a:buChar char="•"/>
            </a:pPr>
            <a:r>
              <a:rPr lang="zh-CN" altLang="en-US" dirty="0" smtClean="0">
                <a:latin typeface="楷体" panose="02010609060101010101" charset="-122"/>
                <a:ea typeface="楷体" panose="02010609060101010101" charset="-122"/>
                <a:cs typeface="微软雅黑" panose="020B0503020204020204" pitchFamily="34" charset="-122"/>
              </a:rPr>
              <a:t>对</a:t>
            </a:r>
            <a:r>
              <a:rPr lang="zh-CN" altLang="zh-CN" dirty="0">
                <a:latin typeface="楷体" panose="02010609060101010101" charset="-122"/>
                <a:ea typeface="楷体" panose="02010609060101010101" charset="-122"/>
                <a:cs typeface="微软雅黑" panose="020B0503020204020204" pitchFamily="34" charset="-122"/>
              </a:rPr>
              <a:t>企业高层领导和各级领导干部的</a:t>
            </a:r>
            <a:r>
              <a:rPr lang="zh-CN" altLang="zh-CN" b="1" dirty="0">
                <a:latin typeface="楷体" panose="02010609060101010101" charset="-122"/>
                <a:ea typeface="楷体" panose="02010609060101010101" charset="-122"/>
                <a:cs typeface="微软雅黑" panose="020B0503020204020204" pitchFamily="34" charset="-122"/>
              </a:rPr>
              <a:t>合规意识</a:t>
            </a:r>
            <a:r>
              <a:rPr lang="zh-CN" altLang="zh-CN" dirty="0">
                <a:latin typeface="楷体" panose="02010609060101010101" charset="-122"/>
                <a:ea typeface="楷体" panose="02010609060101010101" charset="-122"/>
                <a:cs typeface="微软雅黑" panose="020B0503020204020204" pitchFamily="34" charset="-122"/>
              </a:rPr>
              <a:t>培训</a:t>
            </a:r>
            <a:endParaRPr lang="zh-CN" altLang="zh-CN" dirty="0">
              <a:latin typeface="楷体" panose="02010609060101010101" charset="-122"/>
              <a:ea typeface="楷体" panose="02010609060101010101" charset="-122"/>
              <a:cs typeface="微软雅黑" panose="020B0503020204020204" pitchFamily="34" charset="-122"/>
            </a:endParaRPr>
          </a:p>
          <a:p>
            <a:pPr marL="285750" indent="-285750" fontAlgn="auto">
              <a:lnSpc>
                <a:spcPct val="150000"/>
              </a:lnSpc>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rPr>
              <a:t>对</a:t>
            </a:r>
            <a:r>
              <a:rPr lang="zh-CN" altLang="zh-CN" dirty="0">
                <a:latin typeface="楷体" panose="02010609060101010101" charset="-122"/>
                <a:ea typeface="楷体" panose="02010609060101010101" charset="-122"/>
                <a:cs typeface="微软雅黑" panose="020B0503020204020204" pitchFamily="34" charset="-122"/>
              </a:rPr>
              <a:t>全体员工的</a:t>
            </a:r>
            <a:r>
              <a:rPr lang="zh-CN" altLang="zh-CN" b="1" dirty="0">
                <a:latin typeface="楷体" panose="02010609060101010101" charset="-122"/>
                <a:ea typeface="楷体" panose="02010609060101010101" charset="-122"/>
                <a:cs typeface="微软雅黑" panose="020B0503020204020204" pitchFamily="34" charset="-122"/>
              </a:rPr>
              <a:t>合规</a:t>
            </a:r>
            <a:r>
              <a:rPr lang="zh-CN" altLang="en-US" b="1" dirty="0">
                <a:latin typeface="楷体" panose="02010609060101010101" charset="-122"/>
                <a:ea typeface="楷体" panose="02010609060101010101" charset="-122"/>
                <a:cs typeface="微软雅黑" panose="020B0503020204020204" pitchFamily="34" charset="-122"/>
              </a:rPr>
              <a:t>知识</a:t>
            </a:r>
            <a:r>
              <a:rPr lang="zh-CN" altLang="zh-CN" dirty="0" smtClean="0">
                <a:latin typeface="楷体" panose="02010609060101010101" charset="-122"/>
                <a:ea typeface="楷体" panose="02010609060101010101" charset="-122"/>
                <a:cs typeface="微软雅黑" panose="020B0503020204020204" pitchFamily="34" charset="-122"/>
              </a:rPr>
              <a:t>培训</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fontAlgn="auto">
              <a:lnSpc>
                <a:spcPct val="150000"/>
              </a:lnSpc>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rPr>
              <a:t>对</a:t>
            </a:r>
            <a:r>
              <a:rPr lang="zh-CN" altLang="zh-CN" dirty="0">
                <a:latin typeface="楷体" panose="02010609060101010101" charset="-122"/>
                <a:ea typeface="楷体" panose="02010609060101010101" charset="-122"/>
                <a:cs typeface="微软雅黑" panose="020B0503020204020204" pitchFamily="34" charset="-122"/>
              </a:rPr>
              <a:t>重点关键岗位人员的</a:t>
            </a:r>
            <a:r>
              <a:rPr lang="zh-CN" altLang="zh-CN" b="1" dirty="0">
                <a:latin typeface="楷体" panose="02010609060101010101" charset="-122"/>
                <a:ea typeface="楷体" panose="02010609060101010101" charset="-122"/>
                <a:cs typeface="微软雅黑" panose="020B0503020204020204" pitchFamily="34" charset="-122"/>
              </a:rPr>
              <a:t>合</a:t>
            </a:r>
            <a:r>
              <a:rPr lang="zh-CN" altLang="zh-CN" b="1" dirty="0" smtClean="0">
                <a:latin typeface="楷体" panose="02010609060101010101" charset="-122"/>
                <a:ea typeface="楷体" panose="02010609060101010101" charset="-122"/>
                <a:cs typeface="微软雅黑" panose="020B0503020204020204" pitchFamily="34" charset="-122"/>
              </a:rPr>
              <a:t>规</a:t>
            </a:r>
            <a:r>
              <a:rPr lang="zh-CN" altLang="en-US" b="1" dirty="0" smtClean="0">
                <a:latin typeface="楷体" panose="02010609060101010101" charset="-122"/>
                <a:ea typeface="楷体" panose="02010609060101010101" charset="-122"/>
                <a:cs typeface="微软雅黑" panose="020B0503020204020204" pitchFamily="34" charset="-122"/>
              </a:rPr>
              <a:t>操作</a:t>
            </a:r>
            <a:r>
              <a:rPr lang="zh-CN" altLang="zh-CN" dirty="0" smtClean="0">
                <a:latin typeface="楷体" panose="02010609060101010101" charset="-122"/>
                <a:ea typeface="楷体" panose="02010609060101010101" charset="-122"/>
                <a:cs typeface="微软雅黑" panose="020B0503020204020204" pitchFamily="34" charset="-122"/>
              </a:rPr>
              <a:t>培训</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fontAlgn="auto">
              <a:lnSpc>
                <a:spcPct val="150000"/>
              </a:lnSpc>
              <a:buFont typeface="Arial" panose="020B0604020202020204" pitchFamily="34" charset="0"/>
              <a:buChar char="•"/>
            </a:pPr>
            <a:r>
              <a:rPr lang="zh-CN" altLang="zh-CN" dirty="0">
                <a:latin typeface="楷体" panose="02010609060101010101" charset="-122"/>
                <a:ea typeface="楷体" panose="02010609060101010101" charset="-122"/>
                <a:cs typeface="微软雅黑" panose="020B0503020204020204" pitchFamily="34" charset="-122"/>
              </a:rPr>
              <a:t>对合规官的</a:t>
            </a:r>
            <a:r>
              <a:rPr lang="zh-CN" altLang="zh-CN" b="1" dirty="0" smtClean="0">
                <a:latin typeface="楷体" panose="02010609060101010101" charset="-122"/>
                <a:ea typeface="楷体" panose="02010609060101010101" charset="-122"/>
                <a:cs typeface="微软雅黑" panose="020B0503020204020204" pitchFamily="34" charset="-122"/>
              </a:rPr>
              <a:t>专业</a:t>
            </a:r>
            <a:r>
              <a:rPr lang="zh-CN" altLang="en-US" b="1" dirty="0" smtClean="0">
                <a:latin typeface="楷体" panose="02010609060101010101" charset="-122"/>
                <a:ea typeface="楷体" panose="02010609060101010101" charset="-122"/>
                <a:cs typeface="微软雅黑" panose="020B0503020204020204" pitchFamily="34" charset="-122"/>
              </a:rPr>
              <a:t>技能</a:t>
            </a:r>
            <a:r>
              <a:rPr lang="zh-CN" altLang="zh-CN" dirty="0" smtClean="0">
                <a:latin typeface="楷体" panose="02010609060101010101" charset="-122"/>
                <a:ea typeface="楷体" panose="02010609060101010101" charset="-122"/>
                <a:cs typeface="微软雅黑" panose="020B0503020204020204" pitchFamily="34" charset="-122"/>
              </a:rPr>
              <a:t>培训</a:t>
            </a:r>
            <a:r>
              <a:rPr lang="zh-CN" altLang="zh-CN" dirty="0">
                <a:latin typeface="楷体" panose="02010609060101010101" charset="-122"/>
                <a:ea typeface="楷体" panose="02010609060101010101" charset="-122"/>
                <a:cs typeface="微软雅黑" panose="020B0503020204020204" pitchFamily="34" charset="-122"/>
              </a:rPr>
              <a:t>等</a:t>
            </a:r>
            <a:endParaRPr lang="zh-CN" altLang="en-US" b="1" dirty="0">
              <a:solidFill>
                <a:schemeClr val="tx1"/>
              </a:solidFill>
              <a:latin typeface="楷体" panose="02010609060101010101" charset="-122"/>
              <a:ea typeface="楷体" panose="02010609060101010101" charset="-122"/>
              <a:cs typeface="微软雅黑" panose="020B0503020204020204" pitchFamily="34" charset="-122"/>
              <a:sym typeface="+mn-ea"/>
            </a:endParaRPr>
          </a:p>
          <a:p>
            <a:pPr marL="285750" lvl="0" indent="-285750" algn="just" fontAlgn="auto">
              <a:lnSpc>
                <a:spcPct val="150000"/>
              </a:lnSpc>
              <a:spcBef>
                <a:spcPts val="1200"/>
              </a:spcBef>
              <a:spcAft>
                <a:spcPts val="1200"/>
              </a:spcAft>
              <a:buClrTx/>
              <a:buSzTx/>
              <a:buFont typeface="Wingdings" panose="05000000000000000000" charset="0"/>
              <a:buChar char="Ø"/>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培训内容的细分（问题导向、操作导向）</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l"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sym typeface="+mn-ea"/>
              </a:rPr>
              <a:t>如何做一般性合规管理</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algn="l"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sym typeface="+mn-ea"/>
              </a:rPr>
              <a:t>如何在不贿赂条件下开展业务</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algn="l"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sym typeface="+mn-ea"/>
              </a:rPr>
              <a:t>出现问题如何正确应对</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algn="l"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sym typeface="+mn-ea"/>
              </a:rPr>
              <a:t>重点行为准则、本国和东道国法律规定的宣讲</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algn="l"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sym typeface="+mn-ea"/>
              </a:rPr>
              <a:t>如何在日常工作中贯彻行为准则</a:t>
            </a:r>
            <a:endParaRPr lang="zh-CN" altLang="zh-CN" dirty="0" smtClean="0">
              <a:latin typeface="楷体" panose="02010609060101010101" charset="-122"/>
              <a:ea typeface="楷体" panose="02010609060101010101" charset="-122"/>
              <a:cs typeface="微软雅黑" panose="020B0503020204020204" pitchFamily="34" charset="-122"/>
            </a:endParaRPr>
          </a:p>
          <a:p>
            <a:pPr marL="285750" indent="-285750" algn="l"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微软雅黑" panose="020B0503020204020204" pitchFamily="34" charset="-122"/>
                <a:sym typeface="+mn-ea"/>
              </a:rPr>
              <a:t>全球化领域中有哪些最新规定和最新趋势</a:t>
            </a:r>
            <a:endParaRPr lang="zh-CN" altLang="zh-CN" dirty="0" smtClean="0">
              <a:latin typeface="楷体" panose="02010609060101010101" charset="-122"/>
              <a:ea typeface="楷体" panose="02010609060101010101" charset="-122"/>
              <a:cs typeface="微软雅黑" panose="020B0503020204020204" pitchFamily="34" charset="-122"/>
              <a:sym typeface="+mn-ea"/>
            </a:endParaRPr>
          </a:p>
        </p:txBody>
      </p:sp>
      <p:sp>
        <p:nvSpPr>
          <p:cNvPr id="3" name="文本框 2"/>
          <p:cNvSpPr txBox="1"/>
          <p:nvPr/>
        </p:nvSpPr>
        <p:spPr>
          <a:xfrm>
            <a:off x="6181725" y="1400208"/>
            <a:ext cx="5812790" cy="3908762"/>
          </a:xfrm>
          <a:prstGeom prst="rect">
            <a:avLst/>
          </a:prstGeom>
          <a:noFill/>
        </p:spPr>
        <p:txBody>
          <a:bodyPr wrap="square" rtlCol="0" anchor="t">
            <a:spAutoFit/>
          </a:bodyPr>
          <a:lstStyle/>
          <a:p>
            <a:pPr marL="285750" indent="-285750" algn="just" fontAlgn="auto">
              <a:lnSpc>
                <a:spcPct val="150000"/>
              </a:lnSpc>
              <a:spcAft>
                <a:spcPts val="1200"/>
              </a:spcAft>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培训手段和方式多元化</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just"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楷体" panose="02010609060101010101" charset="-122"/>
                <a:sym typeface="+mn-ea"/>
              </a:rPr>
              <a:t>课堂培训和在线培训结合</a:t>
            </a:r>
            <a:endParaRPr lang="en-US" altLang="zh-CN" dirty="0" smtClean="0">
              <a:latin typeface="楷体" panose="02010609060101010101" charset="-122"/>
              <a:ea typeface="楷体" panose="02010609060101010101" charset="-122"/>
              <a:cs typeface="楷体" panose="02010609060101010101" charset="-122"/>
              <a:sym typeface="+mn-ea"/>
            </a:endParaRPr>
          </a:p>
          <a:p>
            <a:pPr marL="285750" indent="-285750" algn="just" fontAlgn="auto">
              <a:lnSpc>
                <a:spcPct val="150000"/>
              </a:lnSpc>
              <a:buClrTx/>
              <a:buSzTx/>
              <a:buFont typeface="Arial" panose="020B0604020202020204" pitchFamily="34" charset="0"/>
              <a:buChar char="•"/>
            </a:pPr>
            <a:r>
              <a:rPr lang="zh-CN" altLang="en-US" dirty="0">
                <a:latin typeface="楷体" panose="02010609060101010101" charset="-122"/>
                <a:ea typeface="楷体" panose="02010609060101010101" charset="-122"/>
                <a:cs typeface="楷体" panose="02010609060101010101" charset="-122"/>
                <a:sym typeface="+mn-ea"/>
              </a:rPr>
              <a:t>经常性培训</a:t>
            </a:r>
            <a:endParaRPr lang="en-US" altLang="zh-CN" dirty="0" smtClean="0">
              <a:latin typeface="楷体" panose="02010609060101010101" charset="-122"/>
              <a:ea typeface="楷体" panose="02010609060101010101" charset="-122"/>
              <a:cs typeface="楷体" panose="02010609060101010101" charset="-122"/>
              <a:sym typeface="+mn-ea"/>
            </a:endParaRPr>
          </a:p>
          <a:p>
            <a:pPr marL="285750" indent="-285750" algn="just"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楷体" panose="02010609060101010101" charset="-122"/>
                <a:sym typeface="+mn-ea"/>
              </a:rPr>
              <a:t>非常</a:t>
            </a:r>
            <a:r>
              <a:rPr lang="zh-CN" altLang="zh-CN" dirty="0">
                <a:latin typeface="楷体" panose="02010609060101010101" charset="-122"/>
                <a:ea typeface="楷体" panose="02010609060101010101" charset="-122"/>
                <a:cs typeface="楷体" panose="02010609060101010101" charset="-122"/>
                <a:sym typeface="+mn-ea"/>
              </a:rPr>
              <a:t>注重运用互联网开展在线合规</a:t>
            </a:r>
            <a:r>
              <a:rPr lang="zh-CN" altLang="zh-CN" dirty="0" smtClean="0">
                <a:latin typeface="楷体" panose="02010609060101010101" charset="-122"/>
                <a:ea typeface="楷体" panose="02010609060101010101" charset="-122"/>
                <a:cs typeface="楷体" panose="02010609060101010101" charset="-122"/>
                <a:sym typeface="+mn-ea"/>
              </a:rPr>
              <a:t>培训</a:t>
            </a:r>
            <a:r>
              <a:rPr lang="zh-CN" altLang="en-US" dirty="0" smtClean="0">
                <a:latin typeface="楷体" panose="02010609060101010101" charset="-122"/>
                <a:ea typeface="楷体" panose="02010609060101010101" charset="-122"/>
                <a:cs typeface="楷体" panose="02010609060101010101" charset="-122"/>
                <a:sym typeface="+mn-ea"/>
              </a:rPr>
              <a:t>。</a:t>
            </a:r>
            <a:endParaRPr lang="zh-CN" altLang="zh-CN" dirty="0" smtClean="0">
              <a:latin typeface="楷体" panose="02010609060101010101" charset="-122"/>
              <a:ea typeface="楷体" panose="02010609060101010101" charset="-122"/>
              <a:cs typeface="楷体" panose="02010609060101010101" charset="-122"/>
              <a:sym typeface="+mn-ea"/>
            </a:endParaRPr>
          </a:p>
          <a:p>
            <a:pPr marL="285750" indent="-285750" algn="just">
              <a:lnSpc>
                <a:spcPct val="150000"/>
              </a:lnSpc>
              <a:spcBef>
                <a:spcPts val="1200"/>
              </a:spcBef>
              <a:spcAft>
                <a:spcPts val="1200"/>
              </a:spcAft>
              <a:buFont typeface="Wingdings" panose="05000000000000000000" charset="0"/>
              <a:buChar char="Ø"/>
            </a:pPr>
            <a:r>
              <a:rPr lang="zh-CN" altLang="zh-CN"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将</a:t>
            </a:r>
            <a:r>
              <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合规培训合格</a:t>
            </a:r>
            <a:r>
              <a:rPr lang="zh-CN" altLang="zh-CN"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作为上岗</a:t>
            </a:r>
            <a:r>
              <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rPr>
              <a:t>的前置条件</a:t>
            </a: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just" fontAlgn="auto">
              <a:lnSpc>
                <a:spcPct val="150000"/>
              </a:lnSpc>
              <a:spcBef>
                <a:spcPts val="1200"/>
              </a:spcBef>
              <a:spcAft>
                <a:spcPts val="1200"/>
              </a:spcAft>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rPr>
              <a:t>培训对象的延伸</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fontAlgn="auto">
              <a:lnSpc>
                <a:spcPct val="150000"/>
              </a:lnSpc>
              <a:buClrTx/>
              <a:buSzTx/>
              <a:buFont typeface="Arial" panose="020B0604020202020204" pitchFamily="34" charset="0"/>
              <a:buChar char="•"/>
            </a:pPr>
            <a:r>
              <a:rPr lang="zh-CN" altLang="zh-CN" dirty="0" smtClean="0">
                <a:latin typeface="楷体" panose="02010609060101010101" charset="-122"/>
                <a:ea typeface="楷体" panose="02010609060101010101" charset="-122"/>
                <a:cs typeface="楷体" panose="02010609060101010101" charset="-122"/>
                <a:sym typeface="+mn-ea"/>
              </a:rPr>
              <a:t>对供应商开展合规培训，提升产业链的整体合规能力。</a:t>
            </a:r>
            <a:endParaRPr lang="zh-CN" altLang="zh-CN" dirty="0" smtClean="0">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184731" cy="400110"/>
            </a:xfrm>
            <a:prstGeom prst="rect">
              <a:avLst/>
            </a:prstGeom>
            <a:noFill/>
          </p:spPr>
          <p:txBody>
            <a:bodyPr wrap="none" rtlCol="0">
              <a:spAutoFit/>
            </a:bodyPr>
            <a:lstStyle/>
            <a:p>
              <a:endParaRPr lang="zh-CN" altLang="en-US" sz="20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942340" y="1128489"/>
            <a:ext cx="9653905" cy="4616648"/>
          </a:xfrm>
          <a:prstGeom prst="rect">
            <a:avLst/>
          </a:prstGeom>
          <a:solidFill>
            <a:schemeClr val="bg1"/>
          </a:solidFill>
          <a:ln w="6350">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zh-CN" altLang="en-US" sz="2400" b="1" dirty="0">
                <a:solidFill>
                  <a:srgbClr val="C00000"/>
                </a:solidFill>
                <a:cs typeface="+mn-ea"/>
                <a:sym typeface="+mn-lt"/>
              </a:rPr>
              <a:t>（五）合规重点建设领域项目</a:t>
            </a:r>
            <a:r>
              <a:rPr lang="zh-CN" altLang="en-US" sz="2400" b="1" dirty="0" smtClean="0">
                <a:solidFill>
                  <a:srgbClr val="C00000"/>
                </a:solidFill>
                <a:cs typeface="+mn-ea"/>
                <a:sym typeface="+mn-lt"/>
              </a:rPr>
              <a:t>化</a:t>
            </a:r>
            <a:endParaRPr lang="zh-CN" altLang="en-US" sz="2000" b="1" dirty="0">
              <a:solidFill>
                <a:srgbClr val="C00000"/>
              </a:solidFill>
              <a:cs typeface="+mn-ea"/>
              <a:sym typeface="+mn-lt"/>
            </a:endParaRPr>
          </a:p>
          <a:p>
            <a:pPr marL="285750" indent="-285750" fontAlgn="auto">
              <a:spcBef>
                <a:spcPts val="1200"/>
              </a:spcBef>
              <a:spcAft>
                <a:spcPts val="1200"/>
              </a:spcAft>
              <a:buFont typeface="Wingdings" panose="05000000000000000000" charset="0"/>
              <a:buChar char="Ø"/>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拓展合规项目领域</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457200" lvl="2" indent="0" fontAlgn="auto">
              <a:lnSpc>
                <a:spcPct val="150000"/>
              </a:lnSpc>
              <a:buFont typeface="Wingdings" panose="05000000000000000000" charset="0"/>
              <a:buNone/>
            </a:pPr>
            <a:r>
              <a:rPr lang="zh-CN" altLang="zh-CN" sz="2000" dirty="0" smtClean="0">
                <a:solidFill>
                  <a:schemeClr val="dk1"/>
                </a:solidFill>
                <a:latin typeface="楷体" panose="02010609060101010101" charset="-122"/>
                <a:ea typeface="楷体" panose="02010609060101010101" charset="-122"/>
              </a:rPr>
              <a:t>已经由小合规向大合规建设转变，以前的合规主要集中于反腐败和反欺诈，现在已拓展到反腐败、反垄断、数据保护、出口管制、产品合规、反洗钱等领域。</a:t>
            </a:r>
            <a:endParaRPr lang="zh-CN" altLang="zh-CN" sz="2000" dirty="0" smtClean="0">
              <a:solidFill>
                <a:schemeClr val="dk1"/>
              </a:solidFill>
              <a:latin typeface="楷体" panose="02010609060101010101" charset="-122"/>
              <a:ea typeface="楷体" panose="02010609060101010101" charset="-122"/>
            </a:endParaRPr>
          </a:p>
          <a:p>
            <a:pPr marL="285750" lvl="0" indent="-285750" algn="l">
              <a:spcBef>
                <a:spcPts val="1200"/>
              </a:spcBef>
              <a:spcAft>
                <a:spcPts val="1200"/>
              </a:spcAft>
              <a:buClrTx/>
              <a:buSzTx/>
              <a:buFont typeface="Wingdings" panose="05000000000000000000" charset="0"/>
              <a:buChar char="Ø"/>
            </a:pPr>
            <a:r>
              <a:rPr lang="zh-CN" altLang="en-US" sz="20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围绕战略、契合业务及监管动态，确定重点合规项目</a:t>
            </a:r>
            <a:endParaRPr lang="zh-CN" altLang="en-US" sz="20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457200" lvl="2" algn="l">
              <a:lnSpc>
                <a:spcPct val="150000"/>
              </a:lnSpc>
              <a:buClrTx/>
              <a:buSzTx/>
              <a:buFont typeface="Wingdings" panose="05000000000000000000" charset="0"/>
              <a:buNone/>
            </a:pPr>
            <a:r>
              <a:rPr lang="zh-CN" altLang="zh-CN" sz="2000" dirty="0" smtClean="0">
                <a:solidFill>
                  <a:schemeClr val="dk1"/>
                </a:solidFill>
                <a:latin typeface="楷体" panose="02010609060101010101" charset="-122"/>
                <a:ea typeface="楷体" panose="02010609060101010101" charset="-122"/>
                <a:cs typeface="楷体" panose="02010609060101010101" charset="-122"/>
                <a:sym typeface="+mn-ea"/>
              </a:rPr>
              <a:t>汉莎航空合规管理集中在：</a:t>
            </a:r>
            <a:r>
              <a:rPr lang="zh-CN" altLang="zh-CN" sz="2000" dirty="0" smtClean="0">
                <a:latin typeface="楷体" panose="02010609060101010101" charset="-122"/>
                <a:ea typeface="楷体" panose="02010609060101010101" charset="-122"/>
                <a:cs typeface="楷体" panose="02010609060101010101" charset="-122"/>
              </a:rPr>
              <a:t>诚信合规、反垄断、资本市场、制裁。 </a:t>
            </a:r>
            <a:endParaRPr lang="zh-CN" altLang="zh-CN" sz="2000" dirty="0" smtClean="0">
              <a:latin typeface="楷体" panose="02010609060101010101" charset="-122"/>
              <a:ea typeface="楷体" panose="02010609060101010101" charset="-122"/>
              <a:cs typeface="楷体" panose="02010609060101010101" charset="-122"/>
              <a:sym typeface="Arial" panose="020B0604020202020204" pitchFamily="34" charset="0"/>
            </a:endParaRPr>
          </a:p>
          <a:p>
            <a:pPr marL="457200" lvl="2" algn="l">
              <a:lnSpc>
                <a:spcPct val="150000"/>
              </a:lnSpc>
              <a:buClrTx/>
              <a:buSzTx/>
              <a:buFont typeface="Wingdings" panose="05000000000000000000" charset="0"/>
            </a:pPr>
            <a:r>
              <a:rPr lang="zh-CN" altLang="zh-CN" sz="2000" dirty="0" smtClean="0">
                <a:latin typeface="楷体" panose="02010609060101010101" charset="-122"/>
                <a:ea typeface="楷体" panose="02010609060101010101" charset="-122"/>
                <a:cs typeface="楷体" panose="02010609060101010101" charset="-122"/>
                <a:sym typeface="+mn-ea"/>
              </a:rPr>
              <a:t>肖特公司合规管理集中在：反腐败、竞争、信息保护、数据保护、出口管制。</a:t>
            </a:r>
            <a:endParaRPr lang="zh-CN" altLang="zh-CN" sz="2000" dirty="0" smtClean="0">
              <a:latin typeface="楷体" panose="02010609060101010101" charset="-122"/>
              <a:ea typeface="楷体" panose="02010609060101010101" charset="-122"/>
              <a:cs typeface="楷体" panose="02010609060101010101" charset="-122"/>
            </a:endParaRPr>
          </a:p>
          <a:p>
            <a:pPr marL="285750" indent="-285750" algn="l">
              <a:spcBef>
                <a:spcPts val="1200"/>
              </a:spcBef>
              <a:spcAft>
                <a:spcPts val="1200"/>
              </a:spcAft>
              <a:buClrTx/>
              <a:buSzTx/>
              <a:buFont typeface="Wingdings" panose="05000000000000000000" charset="0"/>
              <a:buChar char="Ø"/>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合规运行体系和重点合规项目建设年活动（西门子公司案例）</a:t>
            </a:r>
            <a:endParaRPr lang="en-US" altLang="zh-CN" sz="2000" dirty="0"/>
          </a:p>
          <a:p>
            <a:pPr marL="285750" indent="-285750" algn="l">
              <a:spcBef>
                <a:spcPts val="1200"/>
              </a:spcBef>
              <a:spcAft>
                <a:spcPts val="1200"/>
              </a:spcAft>
              <a:buClrTx/>
              <a:buSzTx/>
              <a:buFont typeface="Wingdings" panose="05000000000000000000" charset="0"/>
              <a:buChar char="Ø"/>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合规风险管理和项目（业务）全周期管控一体化推进</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（西门子公司案例）</a:t>
            </a:r>
            <a:endParaRPr lang="en-US" altLang="zh-CN" sz="20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3877985"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（六）合</a:t>
              </a:r>
              <a:r>
                <a:rPr lang="zh-CN" altLang="en-US" sz="2400" b="1" dirty="0">
                  <a:solidFill>
                    <a:srgbClr val="C00000"/>
                  </a:solidFill>
                  <a:cs typeface="+mn-ea"/>
                  <a:sym typeface="+mn-lt"/>
                </a:rPr>
                <a:t>规风险</a:t>
              </a:r>
              <a:r>
                <a:rPr lang="zh-CN" altLang="en-US" sz="2400" b="1" dirty="0" smtClean="0">
                  <a:solidFill>
                    <a:srgbClr val="C00000"/>
                  </a:solidFill>
                  <a:cs typeface="+mn-ea"/>
                  <a:sym typeface="+mn-lt"/>
                </a:rPr>
                <a:t>评估标准化</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099185" y="1534795"/>
            <a:ext cx="10191750" cy="4808496"/>
          </a:xfrm>
          <a:prstGeom prst="rect">
            <a:avLst/>
          </a:prstGeom>
          <a:noFill/>
          <a:ln w="9525">
            <a:noFill/>
          </a:ln>
        </p:spPr>
        <p:txBody>
          <a:bodyPr wrap="square">
            <a:spAutoFit/>
          </a:bodyPr>
          <a:lstStyle/>
          <a:p>
            <a:pPr marL="285750" indent="-285750" algn="l">
              <a:lnSpc>
                <a:spcPct val="150000"/>
              </a:lnSpc>
              <a:spcBef>
                <a:spcPts val="600"/>
              </a:spcBef>
              <a:spcAft>
                <a:spcPts val="600"/>
              </a:spcAft>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定期</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评估</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l">
              <a:lnSpc>
                <a:spcPct val="150000"/>
              </a:lnSpc>
              <a:spcBef>
                <a:spcPts val="600"/>
              </a:spcBef>
              <a:spcAft>
                <a:spcPts val="600"/>
              </a:spcAft>
              <a:buClrTx/>
              <a:buSzTx/>
              <a:buFont typeface="Wingdings" panose="05000000000000000000" charset="0"/>
              <a:buChar char="Ø"/>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联动</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评估</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l">
              <a:lnSpc>
                <a:spcPct val="150000"/>
              </a:lnSpc>
              <a:spcBef>
                <a:spcPts val="600"/>
              </a:spcBef>
              <a:spcAft>
                <a:spcPts val="600"/>
              </a:spcAft>
              <a:buClrTx/>
              <a:buSzTx/>
              <a:buFont typeface="Wingdings" panose="05000000000000000000" charset="0"/>
              <a:buChar char="Ø"/>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分步</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评估</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spcBef>
                <a:spcPts val="600"/>
              </a:spcBef>
              <a:spcAft>
                <a:spcPts val="600"/>
              </a:spcAft>
              <a:buFont typeface="Wingdings" panose="05000000000000000000" charset="0"/>
              <a:buChar char="Ø"/>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定量</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评估</a:t>
            </a:r>
            <a:endParaRPr lang="en-US" altLang="zh-CN"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spcBef>
                <a:spcPts val="600"/>
              </a:spcBef>
              <a:spcAft>
                <a:spcPts val="600"/>
              </a:spcAft>
              <a:buFont typeface="Wingdings" panose="05000000000000000000" charset="0"/>
              <a:buChar char="Ø"/>
            </a:pP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分别定级</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lvl="1" indent="-285750" algn="l">
              <a:lnSpc>
                <a:spcPct val="150000"/>
              </a:lnSpc>
              <a:spcBef>
                <a:spcPts val="600"/>
              </a:spcBef>
              <a:spcAft>
                <a:spcPts val="600"/>
              </a:spcAft>
              <a:buClrTx/>
              <a:buSzTx/>
              <a:buFont typeface="Wingdings" panose="05000000000000000000" charset="0"/>
              <a:buChar char="Ø"/>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分类处置</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l">
              <a:lnSpc>
                <a:spcPct val="150000"/>
              </a:lnSpc>
              <a:spcBef>
                <a:spcPts val="600"/>
              </a:spcBef>
              <a:spcAft>
                <a:spcPts val="600"/>
              </a:spcAft>
              <a:buClrTx/>
              <a:buSzTx/>
              <a:buFont typeface="Wingdings" panose="05000000000000000000" charset="0"/>
              <a:buChar char="Ø"/>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闭环</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管理   </a:t>
            </a:r>
            <a:endPar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lvl="0" indent="0" algn="l">
              <a:lnSpc>
                <a:spcPct val="150000"/>
              </a:lnSpc>
              <a:spcBef>
                <a:spcPts val="600"/>
              </a:spcBef>
              <a:spcAft>
                <a:spcPts val="600"/>
              </a:spcAft>
              <a:buClrTx/>
              <a:buSzTx/>
              <a:buFont typeface="Wingdings" panose="05000000000000000000" charset="0"/>
              <a:buNone/>
            </a:pP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（贝塔斯曼集团案例</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4493538"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（七）合</a:t>
              </a:r>
              <a:r>
                <a:rPr lang="zh-CN" altLang="en-US" sz="2400" b="1" dirty="0">
                  <a:solidFill>
                    <a:srgbClr val="C00000"/>
                  </a:solidFill>
                  <a:cs typeface="+mn-ea"/>
                  <a:sym typeface="+mn-lt"/>
                </a:rPr>
                <a:t>规内部</a:t>
              </a:r>
              <a:r>
                <a:rPr lang="zh-CN" altLang="en-US" sz="2400" b="1" dirty="0" smtClean="0">
                  <a:solidFill>
                    <a:srgbClr val="C00000"/>
                  </a:solidFill>
                  <a:cs typeface="+mn-ea"/>
                  <a:sym typeface="+mn-lt"/>
                </a:rPr>
                <a:t>举报机制法定化</a:t>
              </a:r>
              <a:endParaRPr lang="en-US" altLang="zh-CN" sz="2400" b="1" dirty="0" smtClean="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830546" y="1579913"/>
            <a:ext cx="4881245" cy="4247317"/>
          </a:xfrm>
          <a:prstGeom prst="rect">
            <a:avLst/>
          </a:prstGeom>
          <a:noFill/>
          <a:ln w="9525">
            <a:noFill/>
          </a:ln>
        </p:spPr>
        <p:txBody>
          <a:bodyPr wrap="square">
            <a:spAutoFit/>
          </a:bodyPr>
          <a:lstStyle/>
          <a:p>
            <a:pPr marL="285750" indent="-285750" algn="just">
              <a:lnSpc>
                <a:spcPct val="150000"/>
              </a:lnSpc>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法定义务</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612140" lvl="1" indent="-285750" algn="l" fontAlgn="auto">
              <a:lnSpc>
                <a:spcPct val="150000"/>
              </a:lnSpc>
              <a:buClrTx/>
              <a:buSzTx/>
              <a:buFont typeface="Arial" panose="020B0604020202020204" pitchFamily="34" charset="0"/>
            </a:pPr>
            <a:r>
              <a:rPr lang="zh-CN" altLang="en-US" sz="2000" dirty="0" smtClean="0">
                <a:solidFill>
                  <a:schemeClr val="tx1"/>
                </a:solidFill>
                <a:latin typeface="楷体" panose="02010609060101010101" charset="-122"/>
                <a:ea typeface="楷体" panose="02010609060101010101" charset="-122"/>
                <a:cs typeface="楷体" panose="02010609060101010101" charset="-122"/>
              </a:rPr>
              <a:t>《欧盟举报人保护指令》，要求所有拥有50名以上雇员的私营和公共部门的法律实体建立内部报告渠道。</a:t>
            </a:r>
            <a:endParaRPr lang="zh-CN" altLang="en-US" sz="2000" dirty="0" smtClean="0">
              <a:latin typeface="楷体" panose="02010609060101010101" charset="-122"/>
              <a:ea typeface="楷体" panose="02010609060101010101" charset="-122"/>
              <a:cs typeface="楷体" panose="02010609060101010101" charset="-122"/>
            </a:endParaRPr>
          </a:p>
          <a:p>
            <a:pPr marL="285750" indent="-285750" algn="just">
              <a:lnSpc>
                <a:spcPct val="150000"/>
              </a:lnSpc>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诚信</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热线</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612140" lvl="1" algn="l">
              <a:lnSpc>
                <a:spcPct val="150000"/>
              </a:lnSpc>
              <a:buClrTx/>
              <a:buSzTx/>
              <a:buFont typeface="Arial" panose="020B0604020202020204" pitchFamily="34" charset="0"/>
            </a:pPr>
            <a:r>
              <a:rPr lang="zh-CN" altLang="en-US" sz="2000" dirty="0" smtClean="0">
                <a:latin typeface="楷体" panose="02010609060101010101" charset="-122"/>
                <a:ea typeface="楷体" panose="02010609060101010101" charset="-122"/>
                <a:cs typeface="楷体" panose="02010609060101010101" charset="-122"/>
              </a:rPr>
              <a:t>非常重视建立内部合规举报制度，正视冲突以化解危机。避免内部问题外部化。</a:t>
            </a:r>
            <a:r>
              <a:rPr lang="zh-CN" altLang="en-US" sz="2000" dirty="0" smtClean="0">
                <a:solidFill>
                  <a:schemeClr val="tx1"/>
                </a:solidFill>
                <a:latin typeface="楷体" panose="02010609060101010101" charset="-122"/>
                <a:ea typeface="楷体" panose="02010609060101010101" charset="-122"/>
                <a:cs typeface="楷体" panose="02010609060101010101" charset="-122"/>
              </a:rPr>
              <a:t>多数企业建立了内部合规举报和诚信热线。</a:t>
            </a:r>
            <a:endParaRPr lang="zh-CN" altLang="en-US" sz="2000" dirty="0" smtClean="0">
              <a:latin typeface="楷体" panose="02010609060101010101" charset="-122"/>
              <a:ea typeface="楷体" panose="02010609060101010101" charset="-122"/>
              <a:cs typeface="楷体" panose="02010609060101010101" charset="-122"/>
            </a:endParaRPr>
          </a:p>
        </p:txBody>
      </p:sp>
      <p:sp>
        <p:nvSpPr>
          <p:cNvPr id="2" name="矩形 1"/>
          <p:cNvSpPr/>
          <p:nvPr/>
        </p:nvSpPr>
        <p:spPr>
          <a:xfrm>
            <a:off x="6238875" y="1741839"/>
            <a:ext cx="5600700" cy="2862322"/>
          </a:xfrm>
          <a:prstGeom prst="rect">
            <a:avLst/>
          </a:prstGeom>
        </p:spPr>
        <p:txBody>
          <a:bodyPr wrap="square">
            <a:spAutoFit/>
          </a:bodyPr>
          <a:lstStyle/>
          <a:p>
            <a:pPr marL="285750" lvl="1" indent="-285750" algn="just">
              <a:lnSpc>
                <a:spcPct val="150000"/>
              </a:lnSpc>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独立保密</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612140" lvl="1" indent="-285750">
              <a:lnSpc>
                <a:spcPct val="150000"/>
              </a:lnSpc>
              <a:buFont typeface="Arial" panose="020B0604020202020204" pitchFamily="34" charset="0"/>
            </a:pPr>
            <a:r>
              <a:rPr lang="zh-CN" altLang="en-US" sz="2000" dirty="0" smtClean="0">
                <a:latin typeface="楷体" panose="02010609060101010101" charset="-122"/>
                <a:ea typeface="楷体" panose="02010609060101010101" charset="-122"/>
                <a:cs typeface="楷体" panose="02010609060101010101" charset="-122"/>
              </a:rPr>
              <a:t>引进</a:t>
            </a:r>
            <a:r>
              <a:rPr lang="zh-CN" altLang="en-US" sz="2000" dirty="0">
                <a:latin typeface="楷体" panose="02010609060101010101" charset="-122"/>
                <a:ea typeface="楷体" panose="02010609060101010101" charset="-122"/>
                <a:cs typeface="楷体" panose="02010609060101010101" charset="-122"/>
              </a:rPr>
              <a:t>独立的第三方对合规举报进行调查。</a:t>
            </a:r>
            <a:endParaRPr lang="zh-CN" altLang="en-US" sz="2000" dirty="0">
              <a:latin typeface="楷体" panose="02010609060101010101" charset="-122"/>
              <a:ea typeface="楷体" panose="02010609060101010101" charset="-122"/>
              <a:cs typeface="楷体" panose="02010609060101010101" charset="-122"/>
            </a:endParaRPr>
          </a:p>
          <a:p>
            <a:pPr marL="285750" indent="-285750" algn="just">
              <a:lnSpc>
                <a:spcPct val="150000"/>
              </a:lnSpc>
              <a:buClrTx/>
              <a:buSzTx/>
              <a:buFont typeface="Wingdings" panose="05000000000000000000" charset="0"/>
              <a:buChar char="Ø"/>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rPr>
              <a:t>保护鼓励</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326390" lvl="1">
              <a:lnSpc>
                <a:spcPct val="150000"/>
              </a:lnSpc>
            </a:pPr>
            <a:r>
              <a:rPr lang="zh-CN" altLang="en-US" sz="2000" dirty="0" smtClean="0">
                <a:latin typeface="楷体" panose="02010609060101010101" charset="-122"/>
                <a:ea typeface="楷体" panose="02010609060101010101" charset="-122"/>
                <a:cs typeface="楷体" panose="02010609060101010101" charset="-122"/>
              </a:rPr>
              <a:t>任何</a:t>
            </a:r>
            <a:r>
              <a:rPr lang="zh-CN" altLang="en-US" sz="2000" dirty="0">
                <a:latin typeface="楷体" panose="02010609060101010101" charset="-122"/>
                <a:ea typeface="楷体" panose="02010609060101010101" charset="-122"/>
                <a:cs typeface="楷体" panose="02010609060101010101" charset="-122"/>
              </a:rPr>
              <a:t>阻止或试图防止举报任何违法行为，歧视举报人或未经授权披露举报人的身份的行为都可能导致企业（或个人）被制裁</a:t>
            </a:r>
            <a:r>
              <a:rPr lang="zh-CN" altLang="en-US" sz="2000" dirty="0" smtClean="0">
                <a:latin typeface="楷体" panose="02010609060101010101" charset="-122"/>
                <a:ea typeface="楷体" panose="02010609060101010101" charset="-122"/>
                <a:cs typeface="楷体" panose="02010609060101010101" charset="-122"/>
              </a:rPr>
              <a:t>。</a:t>
            </a:r>
            <a:endParaRPr lang="zh-CN" altLang="en-US" sz="2000" dirty="0">
              <a:latin typeface="楷体" panose="02010609060101010101" charset="-122"/>
              <a:ea typeface="楷体" panose="02010609060101010101" charset="-122"/>
              <a:cs typeface="楷体" panose="02010609060101010101" charset="-122"/>
            </a:endParaRPr>
          </a:p>
        </p:txBody>
      </p:sp>
      <p:sp>
        <p:nvSpPr>
          <p:cNvPr id="3" name="矩形 2"/>
          <p:cNvSpPr/>
          <p:nvPr/>
        </p:nvSpPr>
        <p:spPr>
          <a:xfrm>
            <a:off x="1190624" y="5701930"/>
            <a:ext cx="10467975" cy="1015663"/>
          </a:xfrm>
          <a:prstGeom prst="rect">
            <a:avLst/>
          </a:prstGeom>
        </p:spPr>
        <p:txBody>
          <a:bodyPr wrap="square">
            <a:spAutoFit/>
          </a:bodyPr>
          <a:lstStyle/>
          <a:p>
            <a:pPr>
              <a:lnSpc>
                <a:spcPct val="150000"/>
              </a:lnSpc>
            </a:pPr>
            <a:r>
              <a:rPr lang="zh-CN" altLang="en-US" sz="2000" dirty="0">
                <a:solidFill>
                  <a:srgbClr val="C00000"/>
                </a:solidFill>
                <a:latin typeface="楷体" panose="02010609060101010101" charset="-122"/>
                <a:ea typeface="楷体" panose="02010609060101010101" charset="-122"/>
                <a:cs typeface="楷体" panose="02010609060101010101" charset="-122"/>
              </a:rPr>
              <a:t> 举报人制度是德国企业合规管理系统中监控体系的重要内容，有助于及时发现企业管理存在的问题，并及时应对。目前，已有56%的德国企业建立举报人制度。</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5416868" cy="461665"/>
            </a:xfrm>
            <a:prstGeom prst="rect">
              <a:avLst/>
            </a:prstGeom>
            <a:noFill/>
          </p:spPr>
          <p:txBody>
            <a:bodyPr wrap="none" rtlCol="0">
              <a:spAutoFit/>
            </a:bodyPr>
            <a:lstStyle/>
            <a:p>
              <a:pPr algn="l"/>
              <a:r>
                <a:rPr lang="zh-CN" altLang="en-US" sz="2400" b="1" dirty="0" smtClean="0">
                  <a:solidFill>
                    <a:srgbClr val="C00000"/>
                  </a:solidFill>
                  <a:cs typeface="+mn-ea"/>
                  <a:sym typeface="+mn-lt"/>
                </a:rPr>
                <a:t>（八）合</a:t>
              </a:r>
              <a:r>
                <a:rPr lang="zh-CN" altLang="en-US" sz="2400" b="1" dirty="0">
                  <a:solidFill>
                    <a:srgbClr val="C00000"/>
                  </a:solidFill>
                  <a:cs typeface="+mn-ea"/>
                  <a:sym typeface="+mn-lt"/>
                </a:rPr>
                <a:t>规建设</a:t>
              </a:r>
              <a:r>
                <a:rPr lang="zh-CN" altLang="en-US" sz="2400" b="1" dirty="0" smtClean="0">
                  <a:solidFill>
                    <a:srgbClr val="C00000"/>
                  </a:solidFill>
                  <a:cs typeface="+mn-ea"/>
                  <a:sym typeface="+mn-lt"/>
                </a:rPr>
                <a:t>推进生态化（链条化）</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498032" y="1741839"/>
            <a:ext cx="11352530" cy="4353243"/>
          </a:xfrm>
          <a:prstGeom prst="rect">
            <a:avLst/>
          </a:prstGeom>
          <a:noFill/>
          <a:ln w="9525">
            <a:noFill/>
          </a:ln>
        </p:spPr>
        <p:txBody>
          <a:bodyPr wrap="square">
            <a:spAutoFit/>
          </a:bodyPr>
          <a:lstStyle/>
          <a:p>
            <a:pPr marL="431800" lvl="1">
              <a:lnSpc>
                <a:spcPts val="2600"/>
              </a:lnSpc>
              <a:spcBef>
                <a:spcPts val="600"/>
              </a:spcBef>
              <a:spcAft>
                <a:spcPts val="600"/>
              </a:spcAft>
            </a:pPr>
            <a:r>
              <a:rPr lang="en-US" altLang="zh-CN" sz="2000" dirty="0" smtClean="0">
                <a:solidFill>
                  <a:srgbClr val="C00000"/>
                </a:solidFill>
                <a:latin typeface="楷体" panose="02010609060101010101" charset="-122"/>
                <a:ea typeface="楷体" panose="02010609060101010101" charset="-122"/>
                <a:cs typeface="楷体" panose="02010609060101010101" charset="-122"/>
              </a:rPr>
              <a:t>      </a:t>
            </a:r>
            <a:r>
              <a:rPr lang="zh-CN" altLang="zh-CN" sz="2000" dirty="0" smtClean="0">
                <a:solidFill>
                  <a:srgbClr val="C00000"/>
                </a:solidFill>
                <a:latin typeface="楷体" panose="02010609060101010101" charset="-122"/>
                <a:ea typeface="楷体" panose="02010609060101010101" charset="-122"/>
                <a:cs typeface="楷体" panose="02010609060101010101" charset="-122"/>
              </a:rPr>
              <a:t>从</a:t>
            </a:r>
            <a:r>
              <a:rPr lang="zh-CN" altLang="zh-CN" sz="2000" dirty="0">
                <a:solidFill>
                  <a:srgbClr val="C00000"/>
                </a:solidFill>
                <a:latin typeface="楷体" panose="02010609060101010101" charset="-122"/>
                <a:ea typeface="楷体" panose="02010609060101010101" charset="-122"/>
                <a:cs typeface="楷体" panose="02010609060101010101" charset="-122"/>
              </a:rPr>
              <a:t>注重自身合规建设向产业链上延伸</a:t>
            </a:r>
            <a:r>
              <a:rPr lang="zh-CN" altLang="zh-CN" sz="2000" dirty="0" smtClean="0">
                <a:solidFill>
                  <a:srgbClr val="C00000"/>
                </a:solidFill>
                <a:latin typeface="楷体" panose="02010609060101010101" charset="-122"/>
                <a:ea typeface="楷体" panose="02010609060101010101" charset="-122"/>
                <a:cs typeface="楷体" panose="02010609060101010101" charset="-122"/>
              </a:rPr>
              <a:t>，向</a:t>
            </a:r>
            <a:r>
              <a:rPr lang="zh-CN" altLang="zh-CN" sz="2000" dirty="0">
                <a:solidFill>
                  <a:srgbClr val="C00000"/>
                </a:solidFill>
                <a:latin typeface="楷体" panose="02010609060101010101" charset="-122"/>
                <a:ea typeface="楷体" panose="02010609060101010101" charset="-122"/>
                <a:cs typeface="楷体" panose="02010609060101010101" charset="-122"/>
              </a:rPr>
              <a:t>供应商拓展，要求与其合作的供应链必须建立合规管理体系，否则无法进</a:t>
            </a:r>
            <a:r>
              <a:rPr lang="zh-CN" altLang="en-US" sz="2000" dirty="0">
                <a:solidFill>
                  <a:srgbClr val="C00000"/>
                </a:solidFill>
                <a:latin typeface="楷体" panose="02010609060101010101" charset="-122"/>
                <a:ea typeface="楷体" panose="02010609060101010101" charset="-122"/>
                <a:cs typeface="楷体" panose="02010609060101010101" charset="-122"/>
              </a:rPr>
              <a:t>入</a:t>
            </a:r>
            <a:r>
              <a:rPr lang="zh-CN" altLang="zh-CN" sz="2000" dirty="0">
                <a:solidFill>
                  <a:srgbClr val="C00000"/>
                </a:solidFill>
                <a:latin typeface="楷体" panose="02010609060101010101" charset="-122"/>
                <a:ea typeface="楷体" panose="02010609060101010101" charset="-122"/>
                <a:cs typeface="楷体" panose="02010609060101010101" charset="-122"/>
              </a:rPr>
              <a:t>合格供应商名单。</a:t>
            </a:r>
            <a:endParaRPr lang="zh-CN" altLang="zh-CN" sz="2000" dirty="0">
              <a:solidFill>
                <a:srgbClr val="C00000"/>
              </a:solidFill>
              <a:latin typeface="楷体" panose="02010609060101010101" charset="-122"/>
              <a:ea typeface="楷体" panose="02010609060101010101" charset="-122"/>
              <a:cs typeface="楷体" panose="02010609060101010101" charset="-122"/>
            </a:endParaRPr>
          </a:p>
          <a:p>
            <a:pPr marL="774700" lvl="1" indent="-342900" algn="l" fontAlgn="auto">
              <a:lnSpc>
                <a:spcPts val="2600"/>
              </a:lnSpc>
              <a:spcBef>
                <a:spcPts val="600"/>
              </a:spcBef>
              <a:spcAft>
                <a:spcPts val="600"/>
              </a:spcAft>
              <a:buClrTx/>
              <a:buSzTx/>
              <a:buFont typeface="Arial" panose="020B0604020202020204" pitchFamily="34" charset="0"/>
              <a:buChar char="•"/>
            </a:pPr>
            <a:r>
              <a:rPr lang="zh-CN" altLang="en-US" sz="2000" dirty="0" smtClean="0">
                <a:latin typeface="楷体" panose="02010609060101010101" charset="-122"/>
                <a:ea typeface="楷体" panose="02010609060101010101" charset="-122"/>
                <a:cs typeface="楷体" panose="02010609060101010101" charset="-122"/>
              </a:rPr>
              <a:t>西门子对供应商的合规管理要求。</a:t>
            </a:r>
            <a:endParaRPr lang="zh-CN" altLang="en-US" sz="2000" dirty="0" smtClean="0">
              <a:latin typeface="楷体" panose="02010609060101010101" charset="-122"/>
              <a:ea typeface="楷体" panose="02010609060101010101" charset="-122"/>
              <a:cs typeface="楷体" panose="02010609060101010101" charset="-122"/>
            </a:endParaRPr>
          </a:p>
          <a:p>
            <a:pPr marL="774700" lvl="1" indent="-342900" algn="l" fontAlgn="auto">
              <a:lnSpc>
                <a:spcPts val="2600"/>
              </a:lnSpc>
              <a:spcBef>
                <a:spcPts val="600"/>
              </a:spcBef>
              <a:spcAft>
                <a:spcPts val="600"/>
              </a:spcAft>
              <a:buClrTx/>
              <a:buSzTx/>
              <a:buFont typeface="Arial" panose="020B0604020202020204" pitchFamily="34" charset="0"/>
              <a:buChar char="•"/>
            </a:pPr>
            <a:r>
              <a:rPr lang="zh-CN" altLang="en-US" sz="2000" dirty="0" smtClean="0">
                <a:latin typeface="楷体" panose="02010609060101010101" charset="-122"/>
                <a:ea typeface="楷体" panose="02010609060101010101" charset="-122"/>
                <a:cs typeface="楷体" panose="02010609060101010101" charset="-122"/>
              </a:rPr>
              <a:t>汉莎航空公司重视商业伙伴的合规管理，可以通过员工举报、合规检查、律师报告以及审计反馈等渠道取得的信息或线索，将供应商按照不同合规风险等级</a:t>
            </a:r>
            <a:r>
              <a:rPr lang="en-US" altLang="zh-CN" sz="2000" dirty="0" smtClean="0">
                <a:latin typeface="楷体" panose="02010609060101010101" charset="-122"/>
                <a:ea typeface="楷体" panose="02010609060101010101" charset="-122"/>
                <a:cs typeface="楷体" panose="02010609060101010101" charset="-122"/>
              </a:rPr>
              <a:t>(</a:t>
            </a:r>
            <a:r>
              <a:rPr lang="zh-CN" altLang="en-US" sz="2000" dirty="0" smtClean="0">
                <a:latin typeface="楷体" panose="02010609060101010101" charset="-122"/>
                <a:ea typeface="楷体" panose="02010609060101010101" charset="-122"/>
                <a:cs typeface="楷体" panose="02010609060101010101" charset="-122"/>
              </a:rPr>
              <a:t>低级、中级、高级</a:t>
            </a:r>
            <a:r>
              <a:rPr lang="en-US" altLang="zh-CN" sz="2000" dirty="0" smtClean="0">
                <a:latin typeface="楷体" panose="02010609060101010101" charset="-122"/>
                <a:ea typeface="楷体" panose="02010609060101010101" charset="-122"/>
                <a:cs typeface="楷体" panose="02010609060101010101" charset="-122"/>
              </a:rPr>
              <a:t>),</a:t>
            </a:r>
            <a:r>
              <a:rPr lang="zh-CN" altLang="en-US" sz="2000" dirty="0" smtClean="0">
                <a:latin typeface="楷体" panose="02010609060101010101" charset="-122"/>
                <a:ea typeface="楷体" panose="02010609060101010101" charset="-122"/>
                <a:cs typeface="楷体" panose="02010609060101010101" charset="-122"/>
              </a:rPr>
              <a:t>按照</a:t>
            </a:r>
            <a:r>
              <a:rPr lang="zh-CN" altLang="en-US" sz="2000" dirty="0">
                <a:latin typeface="楷体" panose="02010609060101010101" charset="-122"/>
                <a:ea typeface="楷体" panose="02010609060101010101" charset="-122"/>
                <a:cs typeface="楷体" panose="02010609060101010101" charset="-122"/>
              </a:rPr>
              <a:t>其</a:t>
            </a:r>
            <a:r>
              <a:rPr lang="zh-CN" altLang="en-US" sz="2000" dirty="0" smtClean="0">
                <a:latin typeface="楷体" panose="02010609060101010101" charset="-122"/>
                <a:ea typeface="楷体" panose="02010609060101010101" charset="-122"/>
                <a:cs typeface="楷体" panose="02010609060101010101" charset="-122"/>
              </a:rPr>
              <a:t>风险级别开展不同程度的合规调查。采用不同的采购策略，通过制定行业标准、供应商注意事项等规则，并将此规则写入相关协议，加强对商业伙伴的合规管理，预防商业伙伴不合规行为给公司可能带来的风险。</a:t>
            </a:r>
            <a:endParaRPr lang="zh-CN" altLang="en-US" sz="2000" dirty="0" smtClean="0">
              <a:latin typeface="楷体" panose="02010609060101010101" charset="-122"/>
              <a:ea typeface="楷体" panose="02010609060101010101" charset="-122"/>
              <a:cs typeface="楷体" panose="02010609060101010101" charset="-122"/>
            </a:endParaRPr>
          </a:p>
          <a:p>
            <a:pPr marL="774700" lvl="1" indent="-342900" algn="l" fontAlgn="auto">
              <a:lnSpc>
                <a:spcPts val="2600"/>
              </a:lnSpc>
              <a:spcBef>
                <a:spcPts val="600"/>
              </a:spcBef>
              <a:spcAft>
                <a:spcPts val="600"/>
              </a:spcAft>
              <a:buClrTx/>
              <a:buSzTx/>
              <a:buFont typeface="Arial" panose="020B0604020202020204" pitchFamily="34" charset="0"/>
              <a:buChar char="•"/>
            </a:pPr>
            <a:r>
              <a:rPr lang="zh-CN" altLang="en-US" sz="2000" dirty="0" smtClean="0">
                <a:latin typeface="楷体" panose="02010609060101010101" charset="-122"/>
                <a:ea typeface="楷体" panose="02010609060101010101" charset="-122"/>
                <a:cs typeface="楷体" panose="02010609060101010101" charset="-122"/>
              </a:rPr>
              <a:t>克劳斯玛菲集团介绍市场环境对合规的要求越来越高，客户逐渐要求克劳斯玛菲提供“自我声明书”，以证明全方位符合合规标准。</a:t>
            </a:r>
            <a:endParaRPr lang="zh-CN" altLang="en-US" sz="2000" dirty="0" smtClean="0">
              <a:latin typeface="楷体" panose="02010609060101010101" charset="-122"/>
              <a:ea typeface="楷体" panose="02010609060101010101" charset="-122"/>
              <a:cs typeface="楷体" panose="02010609060101010101" charset="-122"/>
            </a:endParaRPr>
          </a:p>
          <a:p>
            <a:pPr marL="774700" lvl="1" indent="-342900" algn="l" fontAlgn="auto">
              <a:lnSpc>
                <a:spcPts val="2600"/>
              </a:lnSpc>
              <a:spcBef>
                <a:spcPts val="600"/>
              </a:spcBef>
              <a:spcAft>
                <a:spcPts val="600"/>
              </a:spcAft>
              <a:buClrTx/>
              <a:buSzTx/>
              <a:buFont typeface="Arial" panose="020B0604020202020204" pitchFamily="34" charset="0"/>
              <a:buChar char="•"/>
            </a:pPr>
            <a:r>
              <a:rPr lang="zh-CN" altLang="en-US" sz="2000" dirty="0" smtClean="0">
                <a:latin typeface="楷体" panose="02010609060101010101" charset="-122"/>
                <a:ea typeface="楷体" panose="02010609060101010101" charset="-122"/>
                <a:cs typeface="楷体" panose="02010609060101010101" charset="-122"/>
              </a:rPr>
              <a:t>西门子诚信倡议。</a:t>
            </a:r>
            <a:endParaRPr lang="zh-CN" altLang="en-US" sz="2000" dirty="0" smtClean="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sp>
        <p:nvSpPr>
          <p:cNvPr id="11" name="文本框 10"/>
          <p:cNvSpPr txBox="1"/>
          <p:nvPr/>
        </p:nvSpPr>
        <p:spPr>
          <a:xfrm>
            <a:off x="1758169" y="2523300"/>
            <a:ext cx="8802410" cy="1384995"/>
          </a:xfrm>
          <a:prstGeom prst="rect">
            <a:avLst/>
          </a:prstGeom>
          <a:noFill/>
        </p:spPr>
        <p:txBody>
          <a:bodyPr wrap="none" rtlCol="0">
            <a:spAutoFit/>
          </a:bodyPr>
          <a:lstStyle/>
          <a:p>
            <a:pPr algn="ctr"/>
            <a:r>
              <a:rPr lang="zh-CN" altLang="en-US" sz="2800" b="1" dirty="0">
                <a:solidFill>
                  <a:srgbClr val="C00000"/>
                </a:solidFill>
                <a:cs typeface="+mn-ea"/>
                <a:sym typeface="+mn-lt"/>
              </a:rPr>
              <a:t>第三部分 </a:t>
            </a:r>
            <a:endParaRPr lang="zh-CN" altLang="en-US" sz="2800" b="1" dirty="0">
              <a:solidFill>
                <a:srgbClr val="C00000"/>
              </a:solidFill>
              <a:cs typeface="+mn-ea"/>
              <a:sym typeface="+mn-lt"/>
            </a:endParaRPr>
          </a:p>
          <a:p>
            <a:pPr algn="ctr"/>
            <a:endParaRPr lang="zh-CN" altLang="en-US" sz="2800" b="1" dirty="0">
              <a:solidFill>
                <a:srgbClr val="C00000"/>
              </a:solidFill>
              <a:cs typeface="+mn-ea"/>
              <a:sym typeface="+mn-lt"/>
            </a:endParaRPr>
          </a:p>
          <a:p>
            <a:pPr algn="ctr"/>
            <a:r>
              <a:rPr lang="zh-CN" altLang="en-US" sz="2800" b="1" dirty="0">
                <a:solidFill>
                  <a:srgbClr val="C00000"/>
                </a:solidFill>
                <a:cs typeface="+mn-ea"/>
                <a:sym typeface="+mn-lt"/>
              </a:rPr>
              <a:t>德国企业合规管理实践对中国国有企业合规管理的启示</a:t>
            </a:r>
            <a:endParaRPr lang="zh-CN" altLang="en-US" sz="2800" b="1" dirty="0">
              <a:solidFill>
                <a:srgbClr val="C00000"/>
              </a:solidFill>
              <a:cs typeface="+mn-ea"/>
              <a:sym typeface="+mn-lt"/>
            </a:endParaRPr>
          </a:p>
        </p:txBody>
      </p:sp>
    </p:spTree>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10713754" cy="1430243"/>
            <a:chOff x="1073751" y="1513874"/>
            <a:chExt cx="10713754"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10634471" cy="1323439"/>
            </a:xfrm>
            <a:prstGeom prst="rect">
              <a:avLst/>
            </a:prstGeom>
            <a:noFill/>
          </p:spPr>
          <p:txBody>
            <a:bodyPr wrap="square" rtlCol="0">
              <a:spAutoFit/>
            </a:bodyPr>
            <a:lstStyle/>
            <a:p>
              <a:pPr algn="l"/>
              <a:r>
                <a:rPr lang="zh-CN" altLang="en-US" sz="2400" b="1" dirty="0">
                  <a:solidFill>
                    <a:srgbClr val="C00000"/>
                  </a:solidFill>
                  <a:cs typeface="+mn-ea"/>
                  <a:sym typeface="+mn-lt"/>
                </a:rPr>
                <a:t>一、简要对标</a:t>
              </a:r>
              <a:r>
                <a:rPr lang="zh-CN" altLang="en-US" sz="2400" b="1" dirty="0" smtClean="0">
                  <a:solidFill>
                    <a:srgbClr val="C00000"/>
                  </a:solidFill>
                  <a:cs typeface="+mn-ea"/>
                  <a:sym typeface="+mn-lt"/>
                </a:rPr>
                <a:t>分析</a:t>
              </a:r>
              <a:endParaRPr lang="en-US" altLang="zh-CN" sz="2400" b="1" dirty="0" smtClean="0">
                <a:solidFill>
                  <a:srgbClr val="C00000"/>
                </a:solidFill>
                <a:cs typeface="+mn-ea"/>
                <a:sym typeface="+mn-lt"/>
              </a:endParaRPr>
            </a:p>
            <a:p>
              <a:pPr algn="l"/>
              <a:r>
                <a:rPr lang="zh-CN" altLang="en-US" sz="1600" b="1" dirty="0" smtClean="0">
                  <a:solidFill>
                    <a:srgbClr val="C00000"/>
                  </a:solidFill>
                  <a:latin typeface="楷体" panose="02010609060101010101" charset="-122"/>
                  <a:ea typeface="楷体" panose="02010609060101010101" charset="-122"/>
                  <a:cs typeface="+mn-ea"/>
                  <a:sym typeface="+mn-lt"/>
                </a:rPr>
                <a:t>    </a:t>
              </a:r>
              <a:endParaRPr lang="zh-CN" altLang="en-US" sz="1600" b="1" dirty="0" smtClean="0">
                <a:solidFill>
                  <a:srgbClr val="C00000"/>
                </a:solidFill>
                <a:latin typeface="楷体" panose="02010609060101010101" charset="-122"/>
                <a:ea typeface="楷体" panose="02010609060101010101" charset="-122"/>
                <a:cs typeface="+mn-ea"/>
                <a:sym typeface="+mn-lt"/>
              </a:endParaRPr>
            </a:p>
            <a:p>
              <a:pPr algn="l"/>
              <a:r>
                <a:rPr lang="zh-CN" altLang="en-US" b="1" dirty="0" smtClean="0">
                  <a:solidFill>
                    <a:srgbClr val="C00000"/>
                  </a:solidFill>
                  <a:latin typeface="楷体" panose="02010609060101010101" charset="-122"/>
                  <a:ea typeface="楷体" panose="02010609060101010101" charset="-122"/>
                  <a:cs typeface="+mn-ea"/>
                  <a:sym typeface="+mn-lt"/>
                </a:rPr>
                <a:t>     </a:t>
              </a:r>
              <a:r>
                <a:rPr lang="zh-CN" altLang="en-US" sz="2000" b="1" dirty="0" smtClean="0">
                  <a:solidFill>
                    <a:srgbClr val="C00000"/>
                  </a:solidFill>
                  <a:latin typeface="楷体" panose="02010609060101010101" charset="-122"/>
                  <a:ea typeface="楷体" panose="02010609060101010101" charset="-122"/>
                  <a:cs typeface="+mn-ea"/>
                  <a:sym typeface="+mn-lt"/>
                </a:rPr>
                <a:t>标杆企业，合规管理体系成熟度高，差距较大。整体水平，领先但可追赶，加速推进，时不我待。</a:t>
              </a:r>
              <a:endParaRPr lang="zh-CN" altLang="en-US" sz="2000" b="1" dirty="0" smtClean="0">
                <a:solidFill>
                  <a:srgbClr val="C00000"/>
                </a:solidFill>
                <a:latin typeface="楷体" panose="02010609060101010101" charset="-122"/>
                <a:ea typeface="楷体" panose="02010609060101010101" charset="-122"/>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953768" y="2555497"/>
            <a:ext cx="10542905" cy="3862596"/>
          </a:xfrm>
          <a:prstGeom prst="rect">
            <a:avLst/>
          </a:prstGeom>
          <a:noFill/>
          <a:ln w="9525">
            <a:noFill/>
          </a:ln>
        </p:spPr>
        <p:txBody>
          <a:bodyPr wrap="square">
            <a:spAutoFit/>
          </a:bodyPr>
          <a:lstStyle/>
          <a:p>
            <a:pPr marL="285750" indent="-285750" fontAlgn="auto">
              <a:spcBef>
                <a:spcPts val="600"/>
              </a:spcBef>
              <a:spcAft>
                <a:spcPts val="600"/>
              </a:spcAft>
              <a:buFont typeface="Wingdings" panose="05000000000000000000" charset="0"/>
              <a:buChar char="Ø"/>
            </a:pPr>
            <a:r>
              <a:rPr lang="zh-CN" sz="2000" b="1" dirty="0">
                <a:latin typeface="+mn-ea"/>
                <a:cs typeface="+mn-ea"/>
              </a:rPr>
              <a:t>合规体系覆盖面</a:t>
            </a:r>
            <a:endParaRPr lang="zh-CN" sz="2000" b="1" dirty="0">
              <a:latin typeface="+mn-ea"/>
              <a:cs typeface="+mn-ea"/>
            </a:endParaRPr>
          </a:p>
          <a:p>
            <a:pPr marL="742950" lvl="1" indent="-285750" algn="l" fontAlgn="auto">
              <a:spcBef>
                <a:spcPts val="0"/>
              </a:spcBef>
              <a:spcAft>
                <a:spcPts val="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德国国有企业基本全部建立合规管理体系。</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742950" lvl="1" indent="-285750" algn="l" fontAlgn="auto">
              <a:spcBef>
                <a:spcPts val="0"/>
              </a:spcBef>
              <a:spcAft>
                <a:spcPts val="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中国企业国际化业务合规体系相对更为完善，国内业务的合规管理体系建设刚刚起步。</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285750" lvl="0" indent="-285750" fontAlgn="auto">
              <a:spcBef>
                <a:spcPts val="600"/>
              </a:spcBef>
              <a:spcAft>
                <a:spcPts val="600"/>
              </a:spcAft>
              <a:buFont typeface="Wingdings" panose="05000000000000000000" charset="0"/>
              <a:buChar char="Ø"/>
            </a:pPr>
            <a:r>
              <a:rPr lang="zh-CN" sz="2000" b="1" dirty="0">
                <a:solidFill>
                  <a:schemeClr val="tx1"/>
                </a:solidFill>
                <a:latin typeface="+mn-ea"/>
                <a:cs typeface="+mn-ea"/>
              </a:rPr>
              <a:t>合规理念普及程度</a:t>
            </a:r>
            <a:endParaRPr lang="zh-CN" sz="2000" b="1" dirty="0">
              <a:solidFill>
                <a:schemeClr val="tx1"/>
              </a:solidFill>
              <a:latin typeface="+mn-ea"/>
              <a:cs typeface="+mn-ea"/>
            </a:endParaRPr>
          </a:p>
          <a:p>
            <a:pPr marL="742950" lvl="1" indent="-285750" algn="l" fontAlgn="auto">
              <a:spcBef>
                <a:spcPts val="0"/>
              </a:spcBef>
              <a:spcAft>
                <a:spcPts val="0"/>
              </a:spcAft>
              <a:buClrTx/>
              <a:buSzTx/>
              <a:buFont typeface="Arial" panose="020B0604020202020204" pitchFamily="34" charset="0"/>
              <a:buChar char="•"/>
            </a:pPr>
            <a:r>
              <a:rPr lang="zh-CN" sz="2000" dirty="0">
                <a:solidFill>
                  <a:schemeClr val="tx1"/>
                </a:solidFill>
                <a:latin typeface="楷体" panose="02010609060101010101" charset="-122"/>
                <a:ea typeface="楷体" panose="02010609060101010101" charset="-122"/>
                <a:cs typeface="楷体" panose="02010609060101010101" charset="-122"/>
                <a:sym typeface="+mn-ea"/>
              </a:rPr>
              <a:t>西门子坚守“只有合规的业务才是西门子业务”。</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742950" lvl="1" indent="-285750" algn="l" fontAlgn="auto">
              <a:spcBef>
                <a:spcPts val="0"/>
              </a:spcBef>
              <a:spcAft>
                <a:spcPts val="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是否真正成为企业核心价值观。</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285750" lvl="0" indent="-285750" fontAlgn="auto">
              <a:spcBef>
                <a:spcPts val="600"/>
              </a:spcBef>
              <a:spcAft>
                <a:spcPts val="600"/>
              </a:spcAft>
              <a:buFont typeface="Wingdings" panose="05000000000000000000" charset="0"/>
              <a:buChar char="Ø"/>
            </a:pPr>
            <a:r>
              <a:rPr lang="zh-CN" sz="2000" b="1" dirty="0" smtClean="0">
                <a:solidFill>
                  <a:schemeClr val="tx1"/>
                </a:solidFill>
                <a:latin typeface="+mn-ea"/>
                <a:cs typeface="+mn-ea"/>
              </a:rPr>
              <a:t>合</a:t>
            </a:r>
            <a:r>
              <a:rPr lang="zh-CN" sz="2000" b="1" dirty="0">
                <a:solidFill>
                  <a:schemeClr val="tx1"/>
                </a:solidFill>
                <a:latin typeface="+mn-ea"/>
                <a:cs typeface="+mn-ea"/>
              </a:rPr>
              <a:t>规意识</a:t>
            </a:r>
            <a:endParaRPr lang="zh-CN" sz="2000" b="1" dirty="0">
              <a:solidFill>
                <a:schemeClr val="tx1"/>
              </a:solidFill>
              <a:latin typeface="+mn-ea"/>
              <a:cs typeface="+mn-ea"/>
            </a:endParaRPr>
          </a:p>
          <a:p>
            <a:pPr marL="742950" lvl="1" indent="-285750" algn="l" fontAlgn="auto">
              <a:spcBef>
                <a:spcPts val="0"/>
              </a:spcBef>
              <a:spcAft>
                <a:spcPts val="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合规底线和商业机会的平衡，增长性和可持续性的兼顾。</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742950" lvl="1" indent="-285750" algn="l" fontAlgn="auto">
              <a:spcBef>
                <a:spcPts val="0"/>
              </a:spcBef>
              <a:spcAft>
                <a:spcPts val="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合规的持续性投入不够。</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742950" lvl="1" indent="-285750" algn="l" fontAlgn="auto">
              <a:spcBef>
                <a:spcPts val="0"/>
              </a:spcBef>
              <a:spcAft>
                <a:spcPts val="0"/>
              </a:spcAft>
              <a:buClrTx/>
              <a:buSzTx/>
              <a:buFont typeface="Arial" panose="020B0604020202020204" pitchFamily="34" charset="0"/>
              <a:buChar char="•"/>
            </a:pPr>
            <a:r>
              <a:rPr lang="zh-CN" sz="2000" dirty="0">
                <a:latin typeface="楷体" panose="02010609060101010101" charset="-122"/>
                <a:ea typeface="楷体" panose="02010609060101010101" charset="-122"/>
                <a:cs typeface="楷体" panose="02010609060101010101" charset="-122"/>
                <a:sym typeface="+mn-ea"/>
              </a:rPr>
              <a:t>不同层级管理者对合规管理的重视程度有差异，对合规的重视是否存在层层衰减、沙滩流水不到头的情况。</a:t>
            </a:r>
            <a:endParaRPr lang="zh-CN" sz="2000" b="0" dirty="0">
              <a:solidFill>
                <a:schemeClr val="tx1"/>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646878" cy="461665"/>
            </a:xfrm>
            <a:prstGeom prst="rect">
              <a:avLst/>
            </a:prstGeom>
            <a:noFill/>
          </p:spPr>
          <p:txBody>
            <a:bodyPr wrap="none" rtlCol="0">
              <a:spAutoFit/>
            </a:bodyPr>
            <a:lstStyle/>
            <a:p>
              <a:pPr algn="l"/>
              <a:r>
                <a:rPr lang="zh-CN" altLang="en-US" sz="2400" b="1" dirty="0">
                  <a:solidFill>
                    <a:srgbClr val="C00000"/>
                  </a:solidFill>
                  <a:cs typeface="+mn-ea"/>
                  <a:sym typeface="+mn-lt"/>
                </a:rPr>
                <a:t>一、简要对标</a:t>
              </a:r>
              <a:r>
                <a:rPr lang="zh-CN" altLang="en-US" sz="2400" b="1" dirty="0" smtClean="0">
                  <a:solidFill>
                    <a:srgbClr val="C00000"/>
                  </a:solidFill>
                  <a:cs typeface="+mn-ea"/>
                  <a:sym typeface="+mn-lt"/>
                </a:rPr>
                <a:t>分析</a:t>
              </a:r>
              <a:endParaRPr lang="en-US" altLang="zh-CN" sz="2400" b="1" dirty="0" smtClean="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824865" y="1741839"/>
            <a:ext cx="10284460" cy="4093428"/>
          </a:xfrm>
          <a:prstGeom prst="rect">
            <a:avLst/>
          </a:prstGeom>
          <a:noFill/>
          <a:ln w="9525">
            <a:noFill/>
          </a:ln>
        </p:spPr>
        <p:txBody>
          <a:bodyPr wrap="square">
            <a:spAutoFit/>
          </a:bodyPr>
          <a:lstStyle/>
          <a:p>
            <a:pPr marL="285750" lvl="0" indent="-285750" fontAlgn="auto">
              <a:spcBef>
                <a:spcPts val="600"/>
              </a:spcBef>
              <a:spcAft>
                <a:spcPts val="600"/>
              </a:spcAft>
              <a:buFont typeface="Wingdings" panose="05000000000000000000" charset="0"/>
              <a:buChar char="Ø"/>
            </a:pPr>
            <a:r>
              <a:rPr lang="zh-CN" sz="2000" b="1" dirty="0">
                <a:latin typeface="+mn-ea"/>
                <a:cs typeface="+mn-ea"/>
              </a:rPr>
              <a:t>合规组织</a:t>
            </a:r>
            <a:r>
              <a:rPr lang="zh-CN" sz="2000" b="1" dirty="0" smtClean="0">
                <a:latin typeface="+mn-ea"/>
                <a:cs typeface="+mn-ea"/>
              </a:rPr>
              <a:t>体系完整性</a:t>
            </a:r>
            <a:r>
              <a:rPr lang="zh-CN" sz="2000" b="1" dirty="0">
                <a:latin typeface="+mn-ea"/>
                <a:cs typeface="+mn-ea"/>
              </a:rPr>
              <a:t>、</a:t>
            </a:r>
            <a:r>
              <a:rPr lang="zh-CN" sz="2000" b="1" dirty="0" smtClean="0">
                <a:latin typeface="+mn-ea"/>
                <a:cs typeface="+mn-ea"/>
              </a:rPr>
              <a:t>专业化</a:t>
            </a:r>
            <a:endParaRPr lang="en-US" altLang="zh-CN" sz="2000" b="1" dirty="0" smtClean="0">
              <a:latin typeface="+mn-ea"/>
              <a:cs typeface="+mn-ea"/>
            </a:endParaRPr>
          </a:p>
          <a:p>
            <a:pPr marL="742950" lvl="1" indent="-285750">
              <a:spcBef>
                <a:spcPts val="600"/>
              </a:spcBef>
              <a:spcAft>
                <a:spcPts val="600"/>
              </a:spcAft>
              <a:buFont typeface="Arial" panose="020B0604020202020204" pitchFamily="34" charset="0"/>
              <a:buChar char="•"/>
            </a:pPr>
            <a:r>
              <a:rPr lang="zh-CN" sz="2000" dirty="0">
                <a:latin typeface="楷体" panose="02010609060101010101" charset="-122"/>
                <a:ea typeface="楷体" panose="02010609060101010101" charset="-122"/>
                <a:cs typeface="楷体" panose="02010609060101010101" charset="-122"/>
              </a:rPr>
              <a:t>横向协同、纵向联动的机制，独立性和人员构成的多样性。</a:t>
            </a:r>
            <a:endParaRPr lang="zh-CN" sz="2000" dirty="0">
              <a:latin typeface="楷体" panose="02010609060101010101" charset="-122"/>
              <a:ea typeface="楷体" panose="02010609060101010101" charset="-122"/>
              <a:cs typeface="楷体" panose="02010609060101010101" charset="-122"/>
            </a:endParaRPr>
          </a:p>
          <a:p>
            <a:pPr marL="285750" lvl="0" indent="-285750" fontAlgn="auto">
              <a:spcBef>
                <a:spcPts val="600"/>
              </a:spcBef>
              <a:spcAft>
                <a:spcPts val="600"/>
              </a:spcAft>
              <a:buFont typeface="Wingdings" panose="05000000000000000000" charset="0"/>
              <a:buChar char="Ø"/>
            </a:pPr>
            <a:r>
              <a:rPr lang="zh-CN" sz="2000" b="1" dirty="0">
                <a:latin typeface="+mn-ea"/>
                <a:cs typeface="+mn-ea"/>
              </a:rPr>
              <a:t>合规运行机制</a:t>
            </a:r>
            <a:endParaRPr lang="zh-CN" sz="2000" b="1" dirty="0">
              <a:latin typeface="+mn-ea"/>
              <a:cs typeface="+mn-ea"/>
            </a:endParaRPr>
          </a:p>
          <a:p>
            <a:pPr marL="742950" lvl="1" indent="-285750" algn="l" fontAlgn="auto">
              <a:spcBef>
                <a:spcPts val="600"/>
              </a:spcBef>
              <a:spcAft>
                <a:spcPts val="60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符合性OR有效性</a:t>
            </a:r>
            <a:r>
              <a:rPr lang="zh-CN" sz="2000" b="0" dirty="0" smtClean="0">
                <a:solidFill>
                  <a:schemeClr val="tx1"/>
                </a:solidFill>
                <a:latin typeface="楷体" panose="02010609060101010101" charset="-122"/>
                <a:ea typeface="楷体" panose="02010609060101010101" charset="-122"/>
                <a:cs typeface="楷体" panose="02010609060101010101" charset="-122"/>
              </a:rPr>
              <a:t>。</a:t>
            </a:r>
            <a:endParaRPr lang="en-US" altLang="zh-CN" sz="2000" b="0" dirty="0" smtClean="0">
              <a:solidFill>
                <a:schemeClr val="tx1"/>
              </a:solidFill>
              <a:latin typeface="楷体" panose="02010609060101010101" charset="-122"/>
              <a:ea typeface="楷体" panose="02010609060101010101" charset="-122"/>
              <a:cs typeface="楷体" panose="02010609060101010101" charset="-122"/>
            </a:endParaRPr>
          </a:p>
          <a:p>
            <a:pPr marL="285750" indent="-285750">
              <a:spcBef>
                <a:spcPts val="600"/>
              </a:spcBef>
              <a:spcAft>
                <a:spcPts val="600"/>
              </a:spcAft>
              <a:buClrTx/>
              <a:buSzTx/>
              <a:buFont typeface="Wingdings" panose="05000000000000000000" charset="0"/>
              <a:buChar char="Ø"/>
            </a:pPr>
            <a:r>
              <a:rPr lang="zh-CN" sz="2000" b="1" dirty="0">
                <a:latin typeface="+mn-ea"/>
                <a:cs typeface="+mn-ea"/>
              </a:rPr>
              <a:t>合规管理的领域</a:t>
            </a:r>
            <a:endParaRPr lang="zh-CN" sz="2000" b="1" dirty="0">
              <a:latin typeface="+mn-ea"/>
              <a:cs typeface="+mn-ea"/>
            </a:endParaRPr>
          </a:p>
          <a:p>
            <a:pPr marL="742950" lvl="1" indent="-285750" algn="l" fontAlgn="auto">
              <a:spcBef>
                <a:spcPts val="600"/>
              </a:spcBef>
              <a:spcAft>
                <a:spcPts val="60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多数集中在反腐败、反欺诈，小合规，还不够宽。</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285750" lvl="0" indent="-285750" fontAlgn="auto">
              <a:spcBef>
                <a:spcPts val="600"/>
              </a:spcBef>
              <a:spcAft>
                <a:spcPts val="600"/>
              </a:spcAft>
              <a:buFont typeface="Wingdings" panose="05000000000000000000" charset="0"/>
              <a:buChar char="Ø"/>
            </a:pPr>
            <a:r>
              <a:rPr lang="zh-CN" sz="2000" b="1" dirty="0">
                <a:latin typeface="+mn-ea"/>
                <a:cs typeface="+mn-ea"/>
              </a:rPr>
              <a:t>合规管理信息化水平</a:t>
            </a:r>
            <a:endParaRPr lang="zh-CN" sz="2000" b="1" dirty="0">
              <a:latin typeface="+mn-ea"/>
              <a:cs typeface="+mn-ea"/>
            </a:endParaRPr>
          </a:p>
          <a:p>
            <a:pPr marL="742950" lvl="1" indent="-285750" algn="l" fontAlgn="auto">
              <a:spcBef>
                <a:spcPts val="600"/>
              </a:spcBef>
              <a:spcAft>
                <a:spcPts val="600"/>
              </a:spcAft>
              <a:buClrTx/>
              <a:buSzTx/>
              <a:buFont typeface="Arial" panose="020B0604020202020204" pitchFamily="34" charset="0"/>
              <a:buChar char="•"/>
            </a:pPr>
            <a:r>
              <a:rPr lang="zh-CN" sz="2000" dirty="0">
                <a:latin typeface="楷体" panose="02010609060101010101" charset="-122"/>
                <a:ea typeface="楷体" panose="02010609060101010101" charset="-122"/>
                <a:cs typeface="楷体" panose="02010609060101010101" charset="-122"/>
              </a:rPr>
              <a:t>有的</a:t>
            </a:r>
            <a:r>
              <a:rPr lang="zh-CN" sz="2000" b="0" dirty="0">
                <a:solidFill>
                  <a:schemeClr val="tx1"/>
                </a:solidFill>
                <a:latin typeface="楷体" panose="02010609060101010101" charset="-122"/>
                <a:ea typeface="楷体" panose="02010609060101010101" charset="-122"/>
                <a:cs typeface="楷体" panose="02010609060101010101" charset="-122"/>
              </a:rPr>
              <a:t>合规风险识别评估和监控系统尚未建立，有的已建立但功能不全面；</a:t>
            </a:r>
            <a:endParaRPr lang="zh-CN" sz="2000" b="0" dirty="0">
              <a:solidFill>
                <a:schemeClr val="tx1"/>
              </a:solidFill>
              <a:latin typeface="楷体" panose="02010609060101010101" charset="-122"/>
              <a:ea typeface="楷体" panose="02010609060101010101" charset="-122"/>
              <a:cs typeface="楷体" panose="02010609060101010101" charset="-122"/>
            </a:endParaRPr>
          </a:p>
          <a:p>
            <a:pPr marL="742950" lvl="1" indent="-285750" algn="l" fontAlgn="auto">
              <a:spcBef>
                <a:spcPts val="600"/>
              </a:spcBef>
              <a:spcAft>
                <a:spcPts val="600"/>
              </a:spcAft>
              <a:buClrTx/>
              <a:buSzTx/>
              <a:buFont typeface="Arial" panose="020B0604020202020204" pitchFamily="34" charset="0"/>
              <a:buChar char="•"/>
            </a:pPr>
            <a:r>
              <a:rPr lang="zh-CN" sz="2000" b="0" dirty="0">
                <a:solidFill>
                  <a:schemeClr val="tx1"/>
                </a:solidFill>
                <a:latin typeface="楷体" panose="02010609060101010101" charset="-122"/>
                <a:ea typeface="楷体" panose="02010609060101010101" charset="-122"/>
                <a:cs typeface="楷体" panose="02010609060101010101" charset="-122"/>
              </a:rPr>
              <a:t>与其他系统之间数据的互联互通、数据集成不够，存在信息孤岛。</a:t>
            </a:r>
            <a:endParaRPr lang="zh-CN" sz="2000" b="0" dirty="0">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1826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757555" y="1714500"/>
            <a:ext cx="10752455" cy="3785652"/>
          </a:xfrm>
          <a:prstGeom prst="rect">
            <a:avLst/>
          </a:prstGeom>
          <a:noFill/>
          <a:ln w="9525">
            <a:noFill/>
          </a:ln>
        </p:spPr>
        <p:txBody>
          <a:bodyPr wrap="square">
            <a:spAutoFit/>
          </a:bodyPr>
          <a:lstStyle/>
          <a:p>
            <a:pPr marL="285750" indent="0" fontAlgn="auto">
              <a:lnSpc>
                <a:spcPct val="150000"/>
              </a:lnSpc>
              <a:buFont typeface="Wingdings" panose="05000000000000000000" charset="0"/>
              <a:buNone/>
            </a:pPr>
            <a:r>
              <a:rPr lang="zh-CN" sz="2000" b="1" dirty="0">
                <a:latin typeface="微软雅黑" panose="020B0503020204020204" pitchFamily="34" charset="-122"/>
                <a:ea typeface="微软雅黑" panose="020B0503020204020204" pitchFamily="34" charset="-122"/>
                <a:cs typeface="微软雅黑" panose="020B0503020204020204" pitchFamily="34" charset="-122"/>
              </a:rPr>
              <a:t>（一）必须进一步提升合规管理重要性</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认识</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、学习德国合规管理标杆企业的先进合规理念。</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608330" indent="-285750" fontAlgn="auto">
              <a:lnSpc>
                <a:spcPct val="150000"/>
              </a:lnSpc>
              <a:buFont typeface="Arial" panose="020B0604020202020204" pitchFamily="34" charset="0"/>
              <a:buChar char="•"/>
            </a:pPr>
            <a:r>
              <a:rPr lang="zh-CN" altLang="en-US" sz="2000" dirty="0" smtClean="0">
                <a:latin typeface="楷体" panose="02010609060101010101" charset="-122"/>
                <a:ea typeface="楷体" panose="02010609060101010101" charset="-122"/>
                <a:cs typeface="楷体" panose="02010609060101010101" charset="-122"/>
              </a:rPr>
              <a:t>对</a:t>
            </a:r>
            <a:r>
              <a:rPr lang="zh-CN" altLang="en-US" sz="2000" dirty="0">
                <a:latin typeface="楷体" panose="02010609060101010101" charset="-122"/>
                <a:ea typeface="楷体" panose="02010609060101010101" charset="-122"/>
                <a:cs typeface="楷体" panose="02010609060101010101" charset="-122"/>
              </a:rPr>
              <a:t>违规</a:t>
            </a:r>
            <a:r>
              <a:rPr lang="zh-CN" altLang="en-US" sz="2000" dirty="0" smtClean="0">
                <a:latin typeface="楷体" panose="02010609060101010101" charset="-122"/>
                <a:ea typeface="楷体" panose="02010609060101010101" charset="-122"/>
                <a:cs typeface="楷体" panose="02010609060101010101" charset="-122"/>
              </a:rPr>
              <a:t>的零容忍，痛定思痛、痛下决心、久久为功。</a:t>
            </a:r>
            <a:endParaRPr lang="zh-CN" altLang="zh-CN" sz="2000" dirty="0">
              <a:latin typeface="楷体" panose="02010609060101010101" charset="-122"/>
              <a:ea typeface="楷体" panose="02010609060101010101" charset="-122"/>
              <a:cs typeface="楷体" panose="02010609060101010101" charset="-122"/>
            </a:endParaRPr>
          </a:p>
          <a:p>
            <a:pPr marL="608330" indent="-285750" fontAlgn="auto">
              <a:lnSpc>
                <a:spcPct val="150000"/>
              </a:lnSpc>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合</a:t>
            </a:r>
            <a:r>
              <a:rPr lang="zh-CN" altLang="zh-CN" sz="2000" dirty="0">
                <a:latin typeface="楷体" panose="02010609060101010101" charset="-122"/>
                <a:ea typeface="楷体" panose="02010609060101010101" charset="-122"/>
                <a:cs typeface="楷体" panose="02010609060101010101" charset="-122"/>
              </a:rPr>
              <a:t>规成为价值观，不合规的业务不做，不合规的利润不要。</a:t>
            </a:r>
            <a:endParaRPr lang="en-US" altLang="zh-CN" sz="2000" dirty="0">
              <a:latin typeface="楷体" panose="02010609060101010101" charset="-122"/>
              <a:ea typeface="楷体" panose="02010609060101010101" charset="-122"/>
              <a:cs typeface="楷体" panose="02010609060101010101" charset="-122"/>
            </a:endParaRPr>
          </a:p>
          <a:p>
            <a:pPr marL="608330" indent="-285750" fontAlgn="auto">
              <a:lnSpc>
                <a:spcPct val="150000"/>
              </a:lnSpc>
              <a:buFont typeface="Arial" panose="020B0604020202020204" pitchFamily="34" charset="0"/>
              <a:buChar char="•"/>
            </a:pPr>
            <a:r>
              <a:rPr lang="zh-CN" altLang="en-US" sz="2000" dirty="0">
                <a:latin typeface="楷体" panose="02010609060101010101" charset="-122"/>
                <a:ea typeface="楷体" panose="02010609060101010101" charset="-122"/>
                <a:cs typeface="楷体" panose="02010609060101010101" charset="-122"/>
              </a:rPr>
              <a:t>对来自外部“政治</a:t>
            </a:r>
            <a:r>
              <a:rPr lang="zh-CN" altLang="en-US" sz="2000" dirty="0" smtClean="0">
                <a:latin typeface="楷体" panose="02010609060101010101" charset="-122"/>
                <a:ea typeface="楷体" panose="02010609060101010101" charset="-122"/>
                <a:cs typeface="楷体" panose="02010609060101010101" charset="-122"/>
              </a:rPr>
              <a:t>上考量</a:t>
            </a:r>
            <a:r>
              <a:rPr lang="zh-CN" altLang="en-US" sz="2000" dirty="0">
                <a:latin typeface="楷体" panose="02010609060101010101" charset="-122"/>
                <a:ea typeface="楷体" panose="02010609060101010101" charset="-122"/>
                <a:cs typeface="楷体" panose="02010609060101010101" charset="-122"/>
              </a:rPr>
              <a:t>、法制化手段”的高强度合规监管，保持务实、积极的态度，加强合</a:t>
            </a:r>
            <a:r>
              <a:rPr lang="zh-CN" altLang="en-US" sz="2000" dirty="0" smtClean="0">
                <a:latin typeface="楷体" panose="02010609060101010101" charset="-122"/>
                <a:ea typeface="楷体" panose="02010609060101010101" charset="-122"/>
                <a:cs typeface="楷体" panose="02010609060101010101" charset="-122"/>
              </a:rPr>
              <a:t>规体系建设</a:t>
            </a:r>
            <a:r>
              <a:rPr lang="zh-CN" altLang="en-US" sz="2000" dirty="0">
                <a:latin typeface="楷体" panose="02010609060101010101" charset="-122"/>
                <a:ea typeface="楷体" panose="02010609060101010101" charset="-122"/>
                <a:cs typeface="楷体" panose="02010609060101010101" charset="-122"/>
              </a:rPr>
              <a:t>，力争不授人以柄</a:t>
            </a:r>
            <a:r>
              <a:rPr lang="zh-CN" altLang="en-US" sz="2000" dirty="0" smtClean="0">
                <a:latin typeface="楷体" panose="02010609060101010101" charset="-122"/>
                <a:ea typeface="楷体" panose="02010609060101010101" charset="-122"/>
                <a:cs typeface="楷体" panose="02010609060101010101" charset="-122"/>
              </a:rPr>
              <a:t>。</a:t>
            </a:r>
            <a:r>
              <a:rPr lang="zh-CN" altLang="zh-CN" sz="2000" dirty="0" smtClean="0">
                <a:latin typeface="楷体" panose="02010609060101010101" charset="-122"/>
                <a:ea typeface="楷体" panose="02010609060101010101" charset="-122"/>
                <a:cs typeface="楷体" panose="02010609060101010101" charset="-122"/>
              </a:rPr>
              <a:t>积极</a:t>
            </a:r>
            <a:r>
              <a:rPr lang="zh-CN" altLang="zh-CN" sz="2000" dirty="0">
                <a:latin typeface="楷体" panose="02010609060101010101" charset="-122"/>
                <a:ea typeface="楷体" panose="02010609060101010101" charset="-122"/>
                <a:cs typeface="楷体" panose="02010609060101010101" charset="-122"/>
              </a:rPr>
              <a:t>改变能改变的规则，主动适应不能改变的</a:t>
            </a:r>
            <a:r>
              <a:rPr lang="zh-CN" altLang="zh-CN" sz="2000" dirty="0" smtClean="0">
                <a:latin typeface="楷体" panose="02010609060101010101" charset="-122"/>
                <a:ea typeface="楷体" panose="02010609060101010101" charset="-122"/>
                <a:cs typeface="楷体" panose="02010609060101010101" charset="-122"/>
              </a:rPr>
              <a:t>规则</a:t>
            </a:r>
            <a:r>
              <a:rPr lang="zh-CN" altLang="en-US" sz="2000" dirty="0" smtClean="0">
                <a:latin typeface="楷体" panose="02010609060101010101" charset="-122"/>
                <a:ea typeface="楷体" panose="02010609060101010101" charset="-122"/>
                <a:cs typeface="楷体" panose="02010609060101010101" charset="-122"/>
              </a:rPr>
              <a:t>。</a:t>
            </a:r>
            <a:endParaRPr lang="en-US" altLang="zh-CN" sz="2000" dirty="0" smtClean="0">
              <a:latin typeface="楷体" panose="02010609060101010101" charset="-122"/>
              <a:ea typeface="楷体" panose="02010609060101010101" charset="-122"/>
              <a:cs typeface="楷体" panose="02010609060101010101" charset="-122"/>
            </a:endParaRPr>
          </a:p>
          <a:p>
            <a:pPr marL="608330" indent="-285750" fontAlgn="auto">
              <a:lnSpc>
                <a:spcPct val="150000"/>
              </a:lnSpc>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合</a:t>
            </a:r>
            <a:r>
              <a:rPr lang="zh-CN" altLang="zh-CN" sz="2000" dirty="0">
                <a:latin typeface="楷体" panose="02010609060101010101" charset="-122"/>
                <a:ea typeface="楷体" panose="02010609060101010101" charset="-122"/>
                <a:cs typeface="楷体" panose="02010609060101010101" charset="-122"/>
              </a:rPr>
              <a:t>规创造价值，合规是</a:t>
            </a:r>
            <a:r>
              <a:rPr lang="zh-CN" altLang="zh-CN" sz="2000" dirty="0" smtClean="0">
                <a:latin typeface="楷体" panose="02010609060101010101" charset="-122"/>
                <a:ea typeface="楷体" panose="02010609060101010101" charset="-122"/>
                <a:cs typeface="楷体" panose="02010609060101010101" charset="-122"/>
              </a:rPr>
              <a:t>竞争力</a:t>
            </a:r>
            <a:r>
              <a:rPr lang="zh-CN" altLang="en-US" sz="2000" dirty="0" smtClean="0">
                <a:latin typeface="楷体" panose="02010609060101010101" charset="-122"/>
                <a:ea typeface="楷体" panose="02010609060101010101" charset="-122"/>
                <a:cs typeface="楷体" panose="02010609060101010101" charset="-122"/>
              </a:rPr>
              <a:t>，“</a:t>
            </a:r>
            <a:r>
              <a:rPr lang="zh-CN" altLang="zh-CN" sz="2000" dirty="0" smtClean="0">
                <a:latin typeface="楷体" panose="02010609060101010101" charset="-122"/>
                <a:ea typeface="楷体" panose="02010609060101010101" charset="-122"/>
                <a:cs typeface="楷体" panose="02010609060101010101" charset="-122"/>
              </a:rPr>
              <a:t>要我</a:t>
            </a:r>
            <a:r>
              <a:rPr lang="zh-CN" altLang="zh-CN" sz="2000" dirty="0">
                <a:latin typeface="楷体" panose="02010609060101010101" charset="-122"/>
                <a:ea typeface="楷体" panose="02010609060101010101" charset="-122"/>
                <a:cs typeface="楷体" panose="02010609060101010101" charset="-122"/>
              </a:rPr>
              <a:t>合</a:t>
            </a:r>
            <a:r>
              <a:rPr lang="zh-CN" altLang="zh-CN" sz="2000" dirty="0" smtClean="0">
                <a:latin typeface="楷体" panose="02010609060101010101" charset="-122"/>
                <a:ea typeface="楷体" panose="02010609060101010101" charset="-122"/>
                <a:cs typeface="楷体" panose="02010609060101010101" charset="-122"/>
              </a:rPr>
              <a:t>规</a:t>
            </a:r>
            <a:r>
              <a:rPr lang="zh-CN" altLang="en-US" sz="2000" dirty="0" smtClean="0">
                <a:latin typeface="楷体" panose="02010609060101010101" charset="-122"/>
                <a:ea typeface="楷体" panose="02010609060101010101" charset="-122"/>
                <a:cs typeface="楷体" panose="02010609060101010101" charset="-122"/>
              </a:rPr>
              <a:t>”向“</a:t>
            </a:r>
            <a:r>
              <a:rPr lang="zh-CN" altLang="zh-CN" sz="2000" dirty="0" smtClean="0">
                <a:latin typeface="楷体" panose="02010609060101010101" charset="-122"/>
                <a:ea typeface="楷体" panose="02010609060101010101" charset="-122"/>
                <a:cs typeface="楷体" panose="02010609060101010101" charset="-122"/>
              </a:rPr>
              <a:t>我</a:t>
            </a:r>
            <a:r>
              <a:rPr lang="zh-CN" altLang="zh-CN" sz="2000" dirty="0">
                <a:latin typeface="楷体" panose="02010609060101010101" charset="-122"/>
                <a:ea typeface="楷体" panose="02010609060101010101" charset="-122"/>
                <a:cs typeface="楷体" panose="02010609060101010101" charset="-122"/>
              </a:rPr>
              <a:t>要合</a:t>
            </a:r>
            <a:r>
              <a:rPr lang="zh-CN" altLang="zh-CN" sz="2000" dirty="0" smtClean="0">
                <a:latin typeface="楷体" panose="02010609060101010101" charset="-122"/>
                <a:ea typeface="楷体" panose="02010609060101010101" charset="-122"/>
                <a:cs typeface="楷体" panose="02010609060101010101" charset="-122"/>
              </a:rPr>
              <a:t>规</a:t>
            </a:r>
            <a:r>
              <a:rPr lang="zh-CN" altLang="en-US" sz="2000" dirty="0" smtClean="0">
                <a:latin typeface="楷体" panose="02010609060101010101" charset="-122"/>
                <a:ea typeface="楷体" panose="02010609060101010101" charset="-122"/>
                <a:cs typeface="楷体" panose="02010609060101010101" charset="-122"/>
              </a:rPr>
              <a:t>”</a:t>
            </a:r>
            <a:r>
              <a:rPr lang="zh-CN" altLang="zh-CN" sz="2000" dirty="0" smtClean="0">
                <a:latin typeface="楷体" panose="02010609060101010101" charset="-122"/>
                <a:ea typeface="楷体" panose="02010609060101010101" charset="-122"/>
                <a:cs typeface="楷体" panose="02010609060101010101" charset="-122"/>
              </a:rPr>
              <a:t>转变。</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4100945" y="198552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7121236" y="198552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cxnSp>
        <p:nvCxnSpPr>
          <p:cNvPr id="4" name="直接连接符 3"/>
          <p:cNvCxnSpPr/>
          <p:nvPr/>
        </p:nvCxnSpPr>
        <p:spPr>
          <a:xfrm>
            <a:off x="4210800" y="77648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7231091" y="776489"/>
            <a:ext cx="969010" cy="0"/>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774666" y="1036354"/>
            <a:ext cx="9093835" cy="1430243"/>
            <a:chOff x="1073751" y="1513874"/>
            <a:chExt cx="9093835" cy="1430243"/>
          </a:xfrm>
        </p:grpSpPr>
        <p:sp>
          <p:nvSpPr>
            <p:cNvPr id="19" name="矩形 18"/>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0" name="文本框 19"/>
            <p:cNvSpPr txBox="1"/>
            <p:nvPr/>
          </p:nvSpPr>
          <p:spPr>
            <a:xfrm>
              <a:off x="1153034" y="1521494"/>
              <a:ext cx="2031325" cy="461665"/>
            </a:xfrm>
            <a:prstGeom prst="rect">
              <a:avLst/>
            </a:prstGeom>
            <a:noFill/>
          </p:spPr>
          <p:txBody>
            <a:bodyPr wrap="none" rtlCol="0">
              <a:spAutoFit/>
            </a:bodyPr>
            <a:lstStyle/>
            <a:p>
              <a:r>
                <a:rPr lang="zh-CN" altLang="en-US" sz="2400" b="1" dirty="0">
                  <a:solidFill>
                    <a:srgbClr val="C00000"/>
                  </a:solidFill>
                  <a:cs typeface="+mn-ea"/>
                  <a:sym typeface="+mn-lt"/>
                </a:rPr>
                <a:t>三</a:t>
              </a:r>
              <a:r>
                <a:rPr lang="zh-CN" altLang="en-US" sz="2400" b="1" dirty="0" smtClean="0">
                  <a:solidFill>
                    <a:srgbClr val="C00000"/>
                  </a:solidFill>
                  <a:cs typeface="+mn-ea"/>
                  <a:sym typeface="+mn-lt"/>
                </a:rPr>
                <a:t>、收获良多</a:t>
              </a:r>
              <a:endParaRPr lang="en-US" altLang="zh-CN" sz="2400" b="1" dirty="0">
                <a:solidFill>
                  <a:srgbClr val="C00000"/>
                </a:solidFill>
                <a:cs typeface="+mn-ea"/>
                <a:sym typeface="+mn-lt"/>
              </a:endParaRPr>
            </a:p>
          </p:txBody>
        </p:sp>
        <p:cxnSp>
          <p:nvCxnSpPr>
            <p:cNvPr id="21" name="直接连接符 20"/>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021512" y="1576070"/>
            <a:ext cx="9589338" cy="4785926"/>
          </a:xfrm>
          <a:prstGeom prst="rect">
            <a:avLst/>
          </a:prstGeom>
          <a:noFill/>
          <a:ln w="9525">
            <a:noFill/>
          </a:ln>
        </p:spPr>
        <p:txBody>
          <a:bodyPr wrap="square">
            <a:spAutoFit/>
          </a:bodyPr>
          <a:lstStyle/>
          <a:p>
            <a:pPr marL="285750" indent="-285750" algn="just" fontAlgn="auto">
              <a:lnSpc>
                <a:spcPct val="150000"/>
              </a:lnSpc>
              <a:spcBef>
                <a:spcPts val="600"/>
              </a:spcBef>
              <a:spcAft>
                <a:spcPts val="600"/>
              </a:spcAft>
              <a:buFont typeface="Wingdings" panose="05000000000000000000" charset="0"/>
              <a:buChar char="Ø"/>
            </a:pPr>
            <a:r>
              <a:rPr sz="2000" dirty="0" err="1" smtClean="0">
                <a:latin typeface="微软雅黑" panose="020B0503020204020204" pitchFamily="34" charset="-122"/>
                <a:ea typeface="微软雅黑" panose="020B0503020204020204" pitchFamily="34" charset="-122"/>
              </a:rPr>
              <a:t>掌握欧盟和德国</a:t>
            </a:r>
            <a:r>
              <a:rPr lang="zh-CN" altLang="en-US" sz="2000" dirty="0">
                <a:latin typeface="微软雅黑" panose="020B0503020204020204" pitchFamily="34" charset="-122"/>
                <a:ea typeface="微软雅黑" panose="020B0503020204020204" pitchFamily="34" charset="-122"/>
              </a:rPr>
              <a:t>重点</a:t>
            </a:r>
            <a:r>
              <a:rPr sz="2000" dirty="0" err="1" smtClean="0">
                <a:latin typeface="微软雅黑" panose="020B0503020204020204" pitchFamily="34" charset="-122"/>
                <a:ea typeface="微软雅黑" panose="020B0503020204020204" pitchFamily="34" charset="-122"/>
              </a:rPr>
              <a:t>合规监管法律</a:t>
            </a:r>
            <a:r>
              <a:rPr sz="2000" dirty="0" err="1">
                <a:latin typeface="微软雅黑" panose="020B0503020204020204" pitchFamily="34" charset="-122"/>
                <a:ea typeface="微软雅黑" panose="020B0503020204020204" pitchFamily="34" charset="-122"/>
              </a:rPr>
              <a:t>、</a:t>
            </a:r>
            <a:r>
              <a:rPr sz="2000" dirty="0" err="1" smtClean="0">
                <a:latin typeface="微软雅黑" panose="020B0503020204020204" pitchFamily="34" charset="-122"/>
                <a:ea typeface="微软雅黑" panose="020B0503020204020204" pitchFamily="34" charset="-122"/>
              </a:rPr>
              <a:t>法规和政策规定</a:t>
            </a:r>
            <a:r>
              <a:rPr lang="zh-CN" altLang="en-US" sz="2000" dirty="0" smtClean="0">
                <a:latin typeface="微软雅黑" panose="020B0503020204020204" pitchFamily="34" charset="-122"/>
                <a:ea typeface="微软雅黑" panose="020B0503020204020204" pitchFamily="34" charset="-122"/>
              </a:rPr>
              <a:t>的</a:t>
            </a:r>
            <a:r>
              <a:rPr sz="2000" dirty="0" err="1" smtClean="0">
                <a:latin typeface="微软雅黑" panose="020B0503020204020204" pitchFamily="34" charset="-122"/>
                <a:ea typeface="微软雅黑" panose="020B0503020204020204" pitchFamily="34" charset="-122"/>
              </a:rPr>
              <a:t>基本内容和框架要点</a:t>
            </a:r>
            <a:endParaRPr sz="2000" dirty="0">
              <a:latin typeface="微软雅黑" panose="020B0503020204020204" pitchFamily="34" charset="-122"/>
              <a:ea typeface="微软雅黑" panose="020B0503020204020204" pitchFamily="34" charset="-122"/>
            </a:endParaRPr>
          </a:p>
          <a:p>
            <a:pPr marL="285750" indent="-285750" algn="just" fontAlgn="auto">
              <a:lnSpc>
                <a:spcPct val="150000"/>
              </a:lnSpc>
              <a:spcBef>
                <a:spcPts val="600"/>
              </a:spcBef>
              <a:spcAft>
                <a:spcPts val="0"/>
              </a:spcAft>
              <a:buFont typeface="Wingdings" panose="05000000000000000000" charset="0"/>
              <a:buChar char="Ø"/>
            </a:pPr>
            <a:r>
              <a:rPr sz="2000" dirty="0" err="1" smtClean="0">
                <a:latin typeface="微软雅黑" panose="020B0503020204020204" pitchFamily="34" charset="-122"/>
                <a:ea typeface="微软雅黑" panose="020B0503020204020204" pitchFamily="34" charset="-122"/>
              </a:rPr>
              <a:t>了解欧盟和德国合规行业执法动态和监管趋势</a:t>
            </a:r>
            <a:endParaRPr lang="zh-CN" sz="2000" dirty="0">
              <a:latin typeface="微软雅黑" panose="020B0503020204020204" pitchFamily="34" charset="-122"/>
              <a:ea typeface="微软雅黑" panose="020B0503020204020204" pitchFamily="34" charset="-122"/>
            </a:endParaRPr>
          </a:p>
          <a:p>
            <a:pPr marL="285750" lvl="1" indent="-285750" algn="just" fontAlgn="auto">
              <a:lnSpc>
                <a:spcPct val="150000"/>
              </a:lnSpc>
              <a:spcBef>
                <a:spcPts val="600"/>
              </a:spcBef>
              <a:buClrTx/>
              <a:buSzTx/>
              <a:buFont typeface="Arial" panose="020B0604020202020204" pitchFamily="34" charset="0"/>
              <a:buChar char="•"/>
            </a:pPr>
            <a:r>
              <a:rPr lang="zh-CN" sz="2000" dirty="0">
                <a:solidFill>
                  <a:srgbClr val="C00000"/>
                </a:solidFill>
                <a:latin typeface="楷体" panose="02010609060101010101" charset="-122"/>
                <a:ea typeface="楷体" panose="02010609060101010101" charset="-122"/>
              </a:rPr>
              <a:t>整体制度设计越来越</a:t>
            </a:r>
            <a:r>
              <a:rPr lang="zh-CN" sz="2000" dirty="0" smtClean="0">
                <a:solidFill>
                  <a:srgbClr val="C00000"/>
                </a:solidFill>
                <a:latin typeface="楷体" panose="02010609060101010101" charset="-122"/>
                <a:ea typeface="楷体" panose="02010609060101010101" charset="-122"/>
              </a:rPr>
              <a:t>严密</a:t>
            </a:r>
            <a:r>
              <a:rPr lang="zh-CN" altLang="en-US" sz="2000" dirty="0" smtClean="0">
                <a:solidFill>
                  <a:srgbClr val="C00000"/>
                </a:solidFill>
                <a:latin typeface="楷体" panose="02010609060101010101" charset="-122"/>
                <a:ea typeface="楷体" panose="02010609060101010101" charset="-122"/>
              </a:rPr>
              <a:t>，</a:t>
            </a:r>
            <a:r>
              <a:rPr lang="zh-CN" sz="2000" dirty="0" smtClean="0">
                <a:solidFill>
                  <a:srgbClr val="C00000"/>
                </a:solidFill>
                <a:latin typeface="楷体" panose="02010609060101010101" charset="-122"/>
                <a:ea typeface="楷体" panose="02010609060101010101" charset="-122"/>
              </a:rPr>
              <a:t>行业</a:t>
            </a:r>
            <a:r>
              <a:rPr lang="zh-CN" sz="2000" dirty="0">
                <a:solidFill>
                  <a:srgbClr val="C00000"/>
                </a:solidFill>
                <a:latin typeface="楷体" panose="02010609060101010101" charset="-122"/>
                <a:ea typeface="楷体" panose="02010609060101010101" charset="-122"/>
              </a:rPr>
              <a:t>监管越来越</a:t>
            </a:r>
            <a:r>
              <a:rPr lang="zh-CN" sz="2000" dirty="0" smtClean="0">
                <a:solidFill>
                  <a:srgbClr val="C00000"/>
                </a:solidFill>
                <a:latin typeface="楷体" panose="02010609060101010101" charset="-122"/>
                <a:ea typeface="楷体" panose="02010609060101010101" charset="-122"/>
              </a:rPr>
              <a:t>严格</a:t>
            </a:r>
            <a:r>
              <a:rPr lang="zh-CN" altLang="en-US" sz="2000" dirty="0" smtClean="0">
                <a:solidFill>
                  <a:srgbClr val="C00000"/>
                </a:solidFill>
                <a:latin typeface="楷体" panose="02010609060101010101" charset="-122"/>
                <a:ea typeface="楷体" panose="02010609060101010101" charset="-122"/>
              </a:rPr>
              <a:t>，</a:t>
            </a:r>
            <a:r>
              <a:rPr lang="zh-CN" sz="2000" dirty="0" smtClean="0">
                <a:solidFill>
                  <a:srgbClr val="C00000"/>
                </a:solidFill>
                <a:latin typeface="楷体" panose="02010609060101010101" charset="-122"/>
                <a:ea typeface="楷体" panose="02010609060101010101" charset="-122"/>
              </a:rPr>
              <a:t>执法</a:t>
            </a:r>
            <a:r>
              <a:rPr lang="zh-CN" sz="2000" dirty="0">
                <a:solidFill>
                  <a:srgbClr val="C00000"/>
                </a:solidFill>
                <a:latin typeface="楷体" panose="02010609060101010101" charset="-122"/>
                <a:ea typeface="楷体" panose="02010609060101010101" charset="-122"/>
              </a:rPr>
              <a:t>尺度越来越</a:t>
            </a:r>
            <a:r>
              <a:rPr lang="zh-CN" sz="2000" dirty="0" smtClean="0">
                <a:solidFill>
                  <a:srgbClr val="C00000"/>
                </a:solidFill>
                <a:latin typeface="楷体" panose="02010609060101010101" charset="-122"/>
                <a:ea typeface="楷体" panose="02010609060101010101" charset="-122"/>
              </a:rPr>
              <a:t>严苛</a:t>
            </a:r>
            <a:r>
              <a:rPr lang="zh-CN" altLang="en-US" sz="2000" dirty="0" smtClean="0">
                <a:solidFill>
                  <a:srgbClr val="C00000"/>
                </a:solidFill>
                <a:latin typeface="楷体" panose="02010609060101010101" charset="-122"/>
                <a:ea typeface="楷体" panose="02010609060101010101" charset="-122"/>
              </a:rPr>
              <a:t>，</a:t>
            </a:r>
            <a:r>
              <a:rPr lang="zh-CN" sz="2000" dirty="0" smtClean="0">
                <a:solidFill>
                  <a:srgbClr val="C00000"/>
                </a:solidFill>
                <a:latin typeface="楷体" panose="02010609060101010101" charset="-122"/>
                <a:ea typeface="楷体" panose="02010609060101010101" charset="-122"/>
              </a:rPr>
              <a:t>处罚</a:t>
            </a:r>
            <a:r>
              <a:rPr lang="zh-CN" sz="2000" dirty="0">
                <a:solidFill>
                  <a:srgbClr val="C00000"/>
                </a:solidFill>
                <a:latin typeface="楷体" panose="02010609060101010101" charset="-122"/>
                <a:ea typeface="楷体" panose="02010609060101010101" charset="-122"/>
              </a:rPr>
              <a:t>措施越来越严厉。</a:t>
            </a:r>
            <a:endParaRPr lang="zh-CN" sz="2000" dirty="0">
              <a:solidFill>
                <a:srgbClr val="C00000"/>
              </a:solidFill>
              <a:latin typeface="楷体" panose="02010609060101010101" charset="-122"/>
              <a:ea typeface="楷体" panose="02010609060101010101" charset="-122"/>
            </a:endParaRPr>
          </a:p>
          <a:p>
            <a:pPr marL="285750" lvl="1" indent="-285750" algn="just" fontAlgn="auto">
              <a:lnSpc>
                <a:spcPct val="150000"/>
              </a:lnSpc>
              <a:spcBef>
                <a:spcPts val="600"/>
              </a:spcBef>
              <a:buClrTx/>
              <a:buSzTx/>
              <a:buFont typeface="Arial" panose="020B0604020202020204" pitchFamily="34" charset="0"/>
              <a:buChar char="•"/>
            </a:pPr>
            <a:r>
              <a:rPr lang="zh-CN" sz="2000" dirty="0">
                <a:solidFill>
                  <a:srgbClr val="C00000"/>
                </a:solidFill>
                <a:latin typeface="楷体" panose="02010609060101010101" charset="-122"/>
                <a:ea typeface="楷体" panose="02010609060101010101" charset="-122"/>
              </a:rPr>
              <a:t>欧美合</a:t>
            </a:r>
            <a:r>
              <a:rPr lang="zh-CN" sz="2000" dirty="0" smtClean="0">
                <a:solidFill>
                  <a:srgbClr val="C00000"/>
                </a:solidFill>
                <a:latin typeface="楷体" panose="02010609060101010101" charset="-122"/>
                <a:ea typeface="楷体" panose="02010609060101010101" charset="-122"/>
              </a:rPr>
              <a:t>规</a:t>
            </a:r>
            <a:r>
              <a:rPr lang="zh-CN" altLang="en-US" sz="2000" dirty="0" smtClean="0">
                <a:solidFill>
                  <a:srgbClr val="C00000"/>
                </a:solidFill>
                <a:latin typeface="楷体" panose="02010609060101010101" charset="-122"/>
                <a:ea typeface="楷体" panose="02010609060101010101" charset="-122"/>
              </a:rPr>
              <a:t>监管</a:t>
            </a:r>
            <a:r>
              <a:rPr lang="zh-CN" sz="2000" dirty="0" smtClean="0">
                <a:solidFill>
                  <a:srgbClr val="C00000"/>
                </a:solidFill>
                <a:latin typeface="楷体" panose="02010609060101010101" charset="-122"/>
                <a:ea typeface="楷体" panose="02010609060101010101" charset="-122"/>
              </a:rPr>
              <a:t>整体</a:t>
            </a:r>
            <a:r>
              <a:rPr lang="zh-CN" sz="2000" dirty="0">
                <a:solidFill>
                  <a:srgbClr val="C00000"/>
                </a:solidFill>
                <a:latin typeface="楷体" panose="02010609060101010101" charset="-122"/>
                <a:ea typeface="楷体" panose="02010609060101010101" charset="-122"/>
              </a:rPr>
              <a:t>趋严</a:t>
            </a:r>
            <a:r>
              <a:rPr lang="zh-CN" sz="2000" dirty="0" smtClean="0">
                <a:solidFill>
                  <a:srgbClr val="C00000"/>
                </a:solidFill>
                <a:latin typeface="楷体" panose="02010609060101010101" charset="-122"/>
                <a:ea typeface="楷体" panose="02010609060101010101" charset="-122"/>
              </a:rPr>
              <a:t>，</a:t>
            </a:r>
            <a:r>
              <a:rPr lang="zh-CN" altLang="en-US" sz="2000" dirty="0">
                <a:solidFill>
                  <a:srgbClr val="C00000"/>
                </a:solidFill>
                <a:latin typeface="楷体" panose="02010609060101010101" charset="-122"/>
                <a:ea typeface="楷体" panose="02010609060101010101" charset="-122"/>
              </a:rPr>
              <a:t>都关注反腐败合规</a:t>
            </a:r>
            <a:r>
              <a:rPr lang="zh-CN" altLang="en-US" sz="2000" dirty="0" smtClean="0">
                <a:solidFill>
                  <a:srgbClr val="C00000"/>
                </a:solidFill>
                <a:latin typeface="楷体" panose="02010609060101010101" charset="-122"/>
                <a:ea typeface="楷体" panose="02010609060101010101" charset="-122"/>
              </a:rPr>
              <a:t>，但同时</a:t>
            </a:r>
            <a:r>
              <a:rPr lang="zh-CN" sz="2000" dirty="0" smtClean="0">
                <a:solidFill>
                  <a:srgbClr val="C00000"/>
                </a:solidFill>
                <a:latin typeface="楷体" panose="02010609060101010101" charset="-122"/>
                <a:ea typeface="楷体" panose="02010609060101010101" charset="-122"/>
              </a:rPr>
              <a:t>各有</a:t>
            </a:r>
            <a:r>
              <a:rPr lang="zh-CN" altLang="en-US" sz="2000" dirty="0">
                <a:solidFill>
                  <a:srgbClr val="C00000"/>
                </a:solidFill>
                <a:latin typeface="楷体" panose="02010609060101010101" charset="-122"/>
                <a:ea typeface="楷体" panose="02010609060101010101" charset="-122"/>
              </a:rPr>
              <a:t>特点</a:t>
            </a:r>
            <a:r>
              <a:rPr lang="zh-CN" sz="2000" dirty="0" smtClean="0">
                <a:solidFill>
                  <a:srgbClr val="C00000"/>
                </a:solidFill>
                <a:latin typeface="楷体" panose="02010609060101010101" charset="-122"/>
                <a:ea typeface="楷体" panose="02010609060101010101" charset="-122"/>
              </a:rPr>
              <a:t>：美国</a:t>
            </a:r>
            <a:r>
              <a:rPr lang="zh-CN" sz="2000" dirty="0">
                <a:solidFill>
                  <a:srgbClr val="C00000"/>
                </a:solidFill>
                <a:latin typeface="楷体" panose="02010609060101010101" charset="-122"/>
                <a:ea typeface="楷体" panose="02010609060101010101" charset="-122"/>
              </a:rPr>
              <a:t>现阶段突出的合规风险是制裁和反洗</a:t>
            </a:r>
            <a:r>
              <a:rPr lang="zh-CN" sz="2000" dirty="0" smtClean="0">
                <a:solidFill>
                  <a:srgbClr val="C00000"/>
                </a:solidFill>
                <a:latin typeface="楷体" panose="02010609060101010101" charset="-122"/>
                <a:ea typeface="楷体" panose="02010609060101010101" charset="-122"/>
              </a:rPr>
              <a:t>钱</a:t>
            </a:r>
            <a:r>
              <a:rPr lang="zh-CN" altLang="en-US" sz="2000" dirty="0" smtClean="0">
                <a:solidFill>
                  <a:srgbClr val="C00000"/>
                </a:solidFill>
                <a:latin typeface="楷体" panose="02010609060101010101" charset="-122"/>
                <a:ea typeface="楷体" panose="02010609060101010101" charset="-122"/>
              </a:rPr>
              <a:t>，欧盟</a:t>
            </a:r>
            <a:r>
              <a:rPr lang="zh-CN" sz="2000" dirty="0" smtClean="0">
                <a:solidFill>
                  <a:srgbClr val="C00000"/>
                </a:solidFill>
                <a:latin typeface="楷体" panose="02010609060101010101" charset="-122"/>
                <a:ea typeface="楷体" panose="02010609060101010101" charset="-122"/>
              </a:rPr>
              <a:t>更多</a:t>
            </a:r>
            <a:r>
              <a:rPr lang="zh-CN" sz="2000" dirty="0">
                <a:solidFill>
                  <a:srgbClr val="C00000"/>
                </a:solidFill>
                <a:latin typeface="楷体" panose="02010609060101010101" charset="-122"/>
                <a:ea typeface="楷体" panose="02010609060101010101" charset="-122"/>
              </a:rPr>
              <a:t>的是国家安全</a:t>
            </a:r>
            <a:r>
              <a:rPr lang="zh-CN" sz="2000" dirty="0" smtClean="0">
                <a:solidFill>
                  <a:srgbClr val="C00000"/>
                </a:solidFill>
                <a:latin typeface="楷体" panose="02010609060101010101" charset="-122"/>
                <a:ea typeface="楷体" panose="02010609060101010101" charset="-122"/>
              </a:rPr>
              <a:t>审查、</a:t>
            </a:r>
            <a:r>
              <a:rPr lang="zh-CN" sz="2000" dirty="0">
                <a:solidFill>
                  <a:srgbClr val="C00000"/>
                </a:solidFill>
                <a:latin typeface="楷体" panose="02010609060101010101" charset="-122"/>
                <a:ea typeface="楷体" panose="02010609060101010101" charset="-122"/>
              </a:rPr>
              <a:t>数据保护</a:t>
            </a:r>
            <a:r>
              <a:rPr lang="zh-CN" sz="2000" dirty="0" smtClean="0">
                <a:solidFill>
                  <a:srgbClr val="C00000"/>
                </a:solidFill>
                <a:latin typeface="楷体" panose="02010609060101010101" charset="-122"/>
                <a:ea typeface="楷体" panose="02010609060101010101" charset="-122"/>
              </a:rPr>
              <a:t>方面。</a:t>
            </a:r>
            <a:endParaRPr lang="zh-CN" sz="2000" dirty="0">
              <a:solidFill>
                <a:srgbClr val="C00000"/>
              </a:solidFill>
              <a:latin typeface="楷体" panose="02010609060101010101" charset="-122"/>
              <a:ea typeface="楷体" panose="02010609060101010101" charset="-122"/>
            </a:endParaRPr>
          </a:p>
          <a:p>
            <a:pPr marL="285750" indent="-285750" algn="just">
              <a:lnSpc>
                <a:spcPct val="150000"/>
              </a:lnSpc>
              <a:spcBef>
                <a:spcPts val="600"/>
              </a:spcBef>
              <a:buFont typeface="Wingdings" panose="05000000000000000000" charset="0"/>
              <a:buChar char="Ø"/>
            </a:pPr>
            <a:r>
              <a:rPr sz="2000" dirty="0" err="1">
                <a:latin typeface="微软雅黑" panose="020B0503020204020204" pitchFamily="34" charset="-122"/>
                <a:ea typeface="微软雅黑" panose="020B0503020204020204" pitchFamily="34" charset="-122"/>
              </a:rPr>
              <a:t>学习了德国企业合规管理</a:t>
            </a:r>
            <a:r>
              <a:rPr lang="zh-CN" sz="2000" dirty="0">
                <a:latin typeface="微软雅黑" panose="020B0503020204020204" pitchFamily="34" charset="-122"/>
                <a:ea typeface="微软雅黑" panose="020B0503020204020204" pitchFamily="34" charset="-122"/>
              </a:rPr>
              <a:t>发展历程，现状和发展</a:t>
            </a:r>
            <a:r>
              <a:rPr lang="zh-CN" sz="2000" dirty="0" smtClean="0">
                <a:latin typeface="微软雅黑" panose="020B0503020204020204" pitchFamily="34" charset="-122"/>
                <a:ea typeface="微软雅黑" panose="020B0503020204020204" pitchFamily="34" charset="-122"/>
              </a:rPr>
              <a:t>趋势</a:t>
            </a:r>
            <a:endParaRPr lang="en-US" altLang="zh-CN" sz="2000" dirty="0" smtClean="0">
              <a:latin typeface="微软雅黑" panose="020B0503020204020204" pitchFamily="34" charset="-122"/>
              <a:ea typeface="微软雅黑" panose="020B0503020204020204" pitchFamily="34" charset="-122"/>
            </a:endParaRPr>
          </a:p>
          <a:p>
            <a:pPr marL="285750" indent="-285750" algn="just">
              <a:lnSpc>
                <a:spcPct val="150000"/>
              </a:lnSpc>
              <a:spcBef>
                <a:spcPts val="600"/>
              </a:spcBef>
              <a:buFont typeface="Wingdings" panose="05000000000000000000" charset="0"/>
              <a:buChar char="Ø"/>
            </a:pPr>
            <a:r>
              <a:rPr sz="2000" dirty="0" err="1" smtClean="0">
                <a:latin typeface="微软雅黑" panose="020B0503020204020204" pitchFamily="34" charset="-122"/>
                <a:ea typeface="微软雅黑" panose="020B0503020204020204" pitchFamily="34" charset="-122"/>
              </a:rPr>
              <a:t>深度交流政府协会立场</a:t>
            </a:r>
            <a:endParaRPr sz="2000" dirty="0">
              <a:latin typeface="微软雅黑" panose="020B0503020204020204" pitchFamily="34" charset="-122"/>
              <a:ea typeface="微软雅黑" panose="020B0503020204020204" pitchFamily="34" charset="-122"/>
            </a:endParaRPr>
          </a:p>
          <a:p>
            <a:pPr marL="285750" indent="-285750" algn="just" fontAlgn="auto">
              <a:lnSpc>
                <a:spcPct val="150000"/>
              </a:lnSpc>
              <a:spcBef>
                <a:spcPts val="600"/>
              </a:spcBef>
              <a:spcAft>
                <a:spcPts val="600"/>
              </a:spcAft>
              <a:buFont typeface="Wingdings" panose="05000000000000000000" charset="0"/>
              <a:buChar char="Ø"/>
            </a:pPr>
            <a:r>
              <a:rPr sz="2000" dirty="0">
                <a:latin typeface="微软雅黑" panose="020B0503020204020204" pitchFamily="34" charset="-122"/>
                <a:ea typeface="微软雅黑" panose="020B0503020204020204" pitchFamily="34" charset="-122"/>
              </a:rPr>
              <a:t>增强了做好合规管理的动力</a:t>
            </a:r>
            <a:r>
              <a:rPr lang="zh-CN" sz="2000" dirty="0">
                <a:latin typeface="微软雅黑" panose="020B0503020204020204" pitchFamily="34" charset="-122"/>
                <a:ea typeface="微软雅黑" panose="020B0503020204020204" pitchFamily="34" charset="-122"/>
              </a:rPr>
              <a:t>，</a:t>
            </a:r>
            <a:r>
              <a:rPr sz="2000" dirty="0">
                <a:latin typeface="微软雅黑" panose="020B0503020204020204" pitchFamily="34" charset="-122"/>
                <a:ea typeface="微软雅黑" panose="020B0503020204020204" pitchFamily="34" charset="-122"/>
              </a:rPr>
              <a:t>看到了差距</a:t>
            </a:r>
            <a:r>
              <a:rPr lang="zh-CN" sz="2000" dirty="0">
                <a:latin typeface="微软雅黑" panose="020B0503020204020204" pitchFamily="34" charset="-122"/>
                <a:ea typeface="微软雅黑" panose="020B0503020204020204" pitchFamily="34" charset="-122"/>
              </a:rPr>
              <a:t>，也坚定了</a:t>
            </a:r>
            <a:r>
              <a:rPr lang="zh-CN" sz="2000" dirty="0" smtClean="0">
                <a:latin typeface="微软雅黑" panose="020B0503020204020204" pitchFamily="34" charset="-122"/>
                <a:ea typeface="微软雅黑" panose="020B0503020204020204" pitchFamily="34" charset="-122"/>
              </a:rPr>
              <a:t>信心</a:t>
            </a:r>
            <a:endParaRPr lang="zh-CN"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1826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757555" y="1517015"/>
            <a:ext cx="10752455" cy="4893647"/>
          </a:xfrm>
          <a:prstGeom prst="rect">
            <a:avLst/>
          </a:prstGeom>
          <a:noFill/>
          <a:ln w="9525">
            <a:noFill/>
          </a:ln>
        </p:spPr>
        <p:txBody>
          <a:bodyPr wrap="square">
            <a:spAutoFit/>
          </a:bodyPr>
          <a:lstStyle/>
          <a:p>
            <a:pPr indent="0" fontAlgn="auto">
              <a:lnSpc>
                <a:spcPct val="150000"/>
              </a:lnSpc>
              <a:spcBef>
                <a:spcPts val="600"/>
              </a:spcBef>
              <a:spcAft>
                <a:spcPts val="600"/>
              </a:spcAft>
              <a:buFont typeface="Wingdings" panose="05000000000000000000" charset="0"/>
              <a:buNone/>
            </a:pPr>
            <a:r>
              <a:rPr lang="zh-CN" sz="2000" b="1" dirty="0">
                <a:latin typeface="微软雅黑" panose="020B0503020204020204" pitchFamily="34" charset="-122"/>
                <a:ea typeface="微软雅黑" panose="020B0503020204020204" pitchFamily="34" charset="-122"/>
                <a:cs typeface="微软雅黑" panose="020B0503020204020204" pitchFamily="34" charset="-122"/>
              </a:rPr>
              <a:t>（一）必须进一步提升合规管理重要性</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认识</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50000"/>
              </a:lnSpc>
              <a:spcBef>
                <a:spcPts val="600"/>
              </a:spcBef>
              <a:spcAft>
                <a:spcPts val="600"/>
              </a:spcAft>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 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、提升合规管理能力</a:t>
            </a:r>
            <a:r>
              <a:rPr lang="zh-CN" altLang="zh-CN" b="1" dirty="0" smtClean="0">
                <a:latin typeface="微软雅黑" panose="020B0503020204020204" pitchFamily="34" charset="-122"/>
                <a:ea typeface="微软雅黑" panose="020B0503020204020204" pitchFamily="34" charset="-122"/>
                <a:cs typeface="微软雅黑" panose="020B0503020204020204" pitchFamily="34" charset="-122"/>
              </a:rPr>
              <a:t>是</a:t>
            </a:r>
            <a:r>
              <a:rPr lang="zh-CN" altLang="zh-CN" b="1" dirty="0">
                <a:latin typeface="微软雅黑" panose="020B0503020204020204" pitchFamily="34" charset="-122"/>
                <a:ea typeface="微软雅黑" panose="020B0503020204020204" pitchFamily="34" charset="-122"/>
                <a:cs typeface="微软雅黑" panose="020B0503020204020204" pitchFamily="34" charset="-122"/>
              </a:rPr>
              <a:t>企业发展的内在需求和迫切需要。</a:t>
            </a:r>
            <a:endParaRPr lang="zh-CN" altLang="zh-CN" b="1" dirty="0">
              <a:latin typeface="微软雅黑" panose="020B0503020204020204" pitchFamily="34" charset="-122"/>
              <a:ea typeface="微软雅黑" panose="020B0503020204020204" pitchFamily="34" charset="-122"/>
              <a:cs typeface="微软雅黑" panose="020B0503020204020204" pitchFamily="34" charset="-122"/>
            </a:endParaRPr>
          </a:p>
          <a:p>
            <a:pPr marL="644525" indent="-285750" algn="l" fontAlgn="auto">
              <a:lnSpc>
                <a:spcPct val="150000"/>
              </a:lnSpc>
              <a:buClrTx/>
              <a:buSzTx/>
              <a:buFont typeface="Arial" panose="020B0604020202020204" pitchFamily="34" charset="0"/>
              <a:buChar char="•"/>
            </a:pPr>
            <a:r>
              <a:rPr lang="zh-CN" altLang="zh-CN" sz="2000" b="0" dirty="0" smtClean="0">
                <a:latin typeface="楷体" panose="02010609060101010101" charset="-122"/>
                <a:ea typeface="楷体" panose="02010609060101010101" charset="-122"/>
                <a:cs typeface="楷体" panose="02010609060101010101" charset="-122"/>
              </a:rPr>
              <a:t>进入发达欧美</a:t>
            </a:r>
            <a:r>
              <a:rPr lang="zh-CN" altLang="zh-CN" sz="2000" dirty="0" smtClean="0">
                <a:latin typeface="楷体" panose="02010609060101010101" charset="-122"/>
                <a:ea typeface="楷体" panose="02010609060101010101" charset="-122"/>
                <a:cs typeface="楷体" panose="02010609060101010101" charset="-122"/>
              </a:rPr>
              <a:t>市场的</a:t>
            </a:r>
            <a:r>
              <a:rPr lang="zh-CN" altLang="zh-CN" sz="2000" b="1" dirty="0" smtClean="0">
                <a:latin typeface="楷体" panose="02010609060101010101" charset="-122"/>
                <a:ea typeface="楷体" panose="02010609060101010101" charset="-122"/>
                <a:cs typeface="楷体" panose="02010609060101010101" charset="-122"/>
              </a:rPr>
              <a:t>通行证。</a:t>
            </a:r>
            <a:endParaRPr lang="zh-CN" altLang="zh-CN" sz="2000" b="1" dirty="0" smtClean="0">
              <a:latin typeface="楷体" panose="02010609060101010101" charset="-122"/>
              <a:ea typeface="楷体" panose="02010609060101010101" charset="-122"/>
              <a:cs typeface="楷体" panose="02010609060101010101" charset="-122"/>
            </a:endParaRPr>
          </a:p>
          <a:p>
            <a:pPr marL="644525" indent="-285750" algn="l" fontAlgn="auto">
              <a:lnSpc>
                <a:spcPct val="150000"/>
              </a:lnSpc>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sym typeface="+mn-ea"/>
              </a:rPr>
              <a:t>企业持续健康发展的</a:t>
            </a:r>
            <a:r>
              <a:rPr lang="zh-CN" altLang="zh-CN" sz="2000" b="1" dirty="0" smtClean="0">
                <a:latin typeface="楷体" panose="02010609060101010101" charset="-122"/>
                <a:ea typeface="楷体" panose="02010609060101010101" charset="-122"/>
                <a:cs typeface="楷体" panose="02010609060101010101" charset="-122"/>
                <a:sym typeface="+mn-ea"/>
              </a:rPr>
              <a:t>压舱石</a:t>
            </a:r>
            <a:r>
              <a:rPr lang="zh-CN" altLang="en-US" sz="2000" dirty="0">
                <a:latin typeface="楷体" panose="02010609060101010101" charset="-122"/>
                <a:ea typeface="楷体" panose="02010609060101010101" charset="-122"/>
                <a:cs typeface="楷体" panose="02010609060101010101" charset="-122"/>
                <a:sym typeface="+mn-ea"/>
              </a:rPr>
              <a:t>，</a:t>
            </a:r>
            <a:r>
              <a:rPr lang="zh-CN" altLang="zh-CN" sz="2000" b="0" dirty="0" smtClean="0">
                <a:latin typeface="楷体" panose="02010609060101010101" charset="-122"/>
                <a:ea typeface="楷体" panose="02010609060101010101" charset="-122"/>
                <a:cs typeface="楷体" panose="02010609060101010101" charset="-122"/>
              </a:rPr>
              <a:t>重大的违规事件将成为企业发展的</a:t>
            </a:r>
            <a:r>
              <a:rPr lang="zh-CN" altLang="zh-CN" sz="2000" dirty="0" smtClean="0">
                <a:latin typeface="楷体" panose="02010609060101010101" charset="-122"/>
                <a:ea typeface="楷体" panose="02010609060101010101" charset="-122"/>
                <a:cs typeface="楷体" panose="02010609060101010101" charset="-122"/>
              </a:rPr>
              <a:t>休止符。</a:t>
            </a:r>
            <a:endParaRPr lang="zh-CN" altLang="zh-CN" sz="2000" dirty="0" smtClean="0">
              <a:latin typeface="楷体" panose="02010609060101010101" charset="-122"/>
              <a:ea typeface="楷体" panose="02010609060101010101" charset="-122"/>
              <a:cs typeface="楷体" panose="02010609060101010101" charset="-122"/>
            </a:endParaRPr>
          </a:p>
          <a:p>
            <a:pPr marL="644525" indent="-285750" algn="l" fontAlgn="auto">
              <a:lnSpc>
                <a:spcPct val="150000"/>
              </a:lnSpc>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保护干部的</a:t>
            </a:r>
            <a:r>
              <a:rPr lang="zh-CN" altLang="zh-CN" sz="2000" b="1" dirty="0" smtClean="0">
                <a:latin typeface="楷体" panose="02010609060101010101" charset="-122"/>
                <a:ea typeface="楷体" panose="02010609060101010101" charset="-122"/>
                <a:cs typeface="楷体" panose="02010609060101010101" charset="-122"/>
              </a:rPr>
              <a:t>安全阀。</a:t>
            </a:r>
            <a:endParaRPr lang="zh-CN" altLang="zh-CN" sz="2000" b="1" dirty="0" smtClean="0">
              <a:latin typeface="楷体" panose="02010609060101010101" charset="-122"/>
              <a:ea typeface="楷体" panose="02010609060101010101" charset="-122"/>
              <a:cs typeface="楷体" panose="02010609060101010101" charset="-122"/>
            </a:endParaRPr>
          </a:p>
          <a:p>
            <a:pPr marL="644525" indent="-285750" algn="l" fontAlgn="auto">
              <a:lnSpc>
                <a:spcPct val="150000"/>
              </a:lnSpc>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合规管理是提升企业的治理体系和治理能力的</a:t>
            </a:r>
            <a:r>
              <a:rPr lang="zh-CN" altLang="zh-CN" sz="2000" b="1" dirty="0" smtClean="0">
                <a:latin typeface="楷体" panose="02010609060101010101" charset="-122"/>
                <a:ea typeface="楷体" panose="02010609060101010101" charset="-122"/>
                <a:cs typeface="楷体" panose="02010609060101010101" charset="-122"/>
              </a:rPr>
              <a:t>重要手段</a:t>
            </a:r>
            <a:r>
              <a:rPr lang="zh-CN" altLang="zh-CN" sz="2000" dirty="0" smtClean="0">
                <a:latin typeface="楷体" panose="02010609060101010101" charset="-122"/>
                <a:ea typeface="楷体" panose="02010609060101010101" charset="-122"/>
                <a:cs typeface="楷体" panose="02010609060101010101" charset="-122"/>
              </a:rPr>
              <a:t>。</a:t>
            </a:r>
            <a:endParaRPr lang="zh-CN" altLang="zh-CN" sz="2000" dirty="0" smtClean="0">
              <a:latin typeface="楷体" panose="02010609060101010101" charset="-122"/>
              <a:ea typeface="楷体" panose="02010609060101010101" charset="-122"/>
              <a:cs typeface="楷体" panose="02010609060101010101" charset="-122"/>
            </a:endParaRPr>
          </a:p>
          <a:p>
            <a:pPr marL="644525" indent="-285750" algn="l" fontAlgn="auto">
              <a:lnSpc>
                <a:spcPct val="150000"/>
              </a:lnSpc>
              <a:buClrTx/>
              <a:buSzTx/>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合规体系建设是建设世界一流企业的</a:t>
            </a:r>
            <a:r>
              <a:rPr lang="zh-CN" altLang="zh-CN" sz="2000" b="1" dirty="0" smtClean="0">
                <a:latin typeface="楷体" panose="02010609060101010101" charset="-122"/>
                <a:ea typeface="楷体" panose="02010609060101010101" charset="-122"/>
                <a:cs typeface="楷体" panose="02010609060101010101" charset="-122"/>
              </a:rPr>
              <a:t>重要保障</a:t>
            </a:r>
            <a:r>
              <a:rPr lang="zh-CN" altLang="zh-CN" sz="2000" dirty="0" smtClean="0">
                <a:latin typeface="楷体" panose="02010609060101010101" charset="-122"/>
                <a:ea typeface="楷体" panose="02010609060101010101" charset="-122"/>
                <a:cs typeface="楷体" panose="02010609060101010101" charset="-122"/>
              </a:rPr>
              <a:t>。</a:t>
            </a:r>
            <a:endParaRPr lang="zh-CN" altLang="zh-CN" sz="2000" dirty="0" smtClean="0">
              <a:latin typeface="楷体" panose="02010609060101010101" charset="-122"/>
              <a:ea typeface="楷体" panose="02010609060101010101" charset="-122"/>
              <a:cs typeface="楷体" panose="02010609060101010101" charset="-122"/>
            </a:endParaRPr>
          </a:p>
          <a:p>
            <a:pPr marL="644525" indent="-285750" algn="l" fontAlgn="auto">
              <a:lnSpc>
                <a:spcPct val="150000"/>
              </a:lnSpc>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合规管理体系提升应该成为“十四五”法治央企建设的</a:t>
            </a:r>
            <a:r>
              <a:rPr lang="zh-CN" altLang="zh-CN" sz="2000" b="1" dirty="0" smtClean="0">
                <a:latin typeface="楷体" panose="02010609060101010101" charset="-122"/>
                <a:ea typeface="楷体" panose="02010609060101010101" charset="-122"/>
                <a:cs typeface="楷体" panose="02010609060101010101" charset="-122"/>
              </a:rPr>
              <a:t>重要内容</a:t>
            </a:r>
            <a:r>
              <a:rPr lang="zh-CN" altLang="zh-CN" sz="2000" dirty="0" smtClean="0">
                <a:latin typeface="楷体" panose="02010609060101010101" charset="-122"/>
                <a:ea typeface="楷体" panose="02010609060101010101" charset="-122"/>
                <a:cs typeface="楷体" panose="02010609060101010101" charset="-122"/>
              </a:rPr>
              <a:t>。世界一流企业和法治央企建设，交易型风险防范和合规型</a:t>
            </a:r>
            <a:r>
              <a:rPr lang="zh-CN" altLang="zh-CN" sz="2000" dirty="0">
                <a:latin typeface="楷体" panose="02010609060101010101" charset="-122"/>
                <a:ea typeface="楷体" panose="02010609060101010101" charset="-122"/>
                <a:cs typeface="楷体" panose="02010609060101010101" charset="-122"/>
              </a:rPr>
              <a:t>风险（监管类法律风险）的</a:t>
            </a:r>
            <a:r>
              <a:rPr lang="zh-CN" altLang="zh-CN" sz="2000" dirty="0" smtClean="0">
                <a:latin typeface="楷体" panose="02010609060101010101" charset="-122"/>
                <a:ea typeface="楷体" panose="02010609060101010101" charset="-122"/>
                <a:cs typeface="楷体" panose="02010609060101010101" charset="-122"/>
              </a:rPr>
              <a:t>防范必须并重。交易型法律风险可能关系到一</a:t>
            </a:r>
            <a:r>
              <a:rPr lang="zh-CN" altLang="en-US" sz="2000" dirty="0" smtClean="0">
                <a:latin typeface="楷体" panose="02010609060101010101" charset="-122"/>
                <a:ea typeface="楷体" panose="02010609060101010101" charset="-122"/>
                <a:cs typeface="楷体" panose="02010609060101010101" charset="-122"/>
              </a:rPr>
              <a:t>城</a:t>
            </a:r>
            <a:r>
              <a:rPr lang="zh-CN" altLang="zh-CN" sz="2000" dirty="0" smtClean="0">
                <a:latin typeface="楷体" panose="02010609060101010101" charset="-122"/>
                <a:ea typeface="楷体" panose="02010609060101010101" charset="-122"/>
                <a:cs typeface="楷体" panose="02010609060101010101" charset="-122"/>
              </a:rPr>
              <a:t>一池的得失，合规型法律风险可能关系到企业的生死存亡。   </a:t>
            </a:r>
            <a:endParaRPr lang="zh-CN" altLang="zh-CN" sz="2000" dirty="0" smtClean="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005205" y="1721485"/>
            <a:ext cx="9977120" cy="4555093"/>
          </a:xfrm>
          <a:prstGeom prst="rect">
            <a:avLst/>
          </a:prstGeom>
          <a:noFill/>
          <a:ln w="9525">
            <a:noFill/>
          </a:ln>
        </p:spPr>
        <p:txBody>
          <a:bodyPr wrap="square">
            <a:spAutoFit/>
          </a:bodyPr>
          <a:lstStyle/>
          <a:p>
            <a:pPr indent="0" fontAlgn="auto">
              <a:lnSpc>
                <a:spcPct val="150000"/>
              </a:lnSpc>
              <a:spcBef>
                <a:spcPts val="600"/>
              </a:spcBef>
              <a:spcAft>
                <a:spcPts val="600"/>
              </a:spcAft>
            </a:pPr>
            <a:r>
              <a:rPr lang="zh-CN" sz="2000" b="1" dirty="0">
                <a:latin typeface="微软雅黑" panose="020B0503020204020204" pitchFamily="34" charset="-122"/>
                <a:ea typeface="微软雅黑" panose="020B0503020204020204" pitchFamily="34" charset="-122"/>
                <a:cs typeface="微软雅黑" panose="020B0503020204020204" pitchFamily="34" charset="-122"/>
              </a:rPr>
              <a:t>（二）必须进一步强化合规管理</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责任</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nSpc>
                <a:spcPct val="150000"/>
              </a:lnSpc>
              <a:spcBef>
                <a:spcPts val="600"/>
              </a:spcBef>
              <a:spcAft>
                <a:spcPts val="600"/>
              </a:spcAft>
              <a:buFont typeface="Arial" panose="020B0604020202020204" pitchFamily="34" charset="0"/>
              <a:buChar char="•"/>
            </a:pPr>
            <a:r>
              <a:rPr lang="zh-CN" altLang="en-US" sz="2000" dirty="0">
                <a:latin typeface="楷体" panose="02010609060101010101" charset="-122"/>
                <a:ea typeface="楷体" panose="02010609060101010101" charset="-122"/>
              </a:rPr>
              <a:t>应该赋予董事会、监事会和经理层相应合规管理职责。推行董事会定期向股东报告、经理层向董事会报告合规管理</a:t>
            </a:r>
            <a:r>
              <a:rPr lang="zh-CN" altLang="en-US" sz="2000" dirty="0" smtClean="0">
                <a:latin typeface="楷体" panose="02010609060101010101" charset="-122"/>
                <a:ea typeface="楷体" panose="02010609060101010101" charset="-122"/>
              </a:rPr>
              <a:t>情况的制度。</a:t>
            </a:r>
            <a:endParaRPr lang="zh-CN" altLang="en-US" sz="2000" dirty="0">
              <a:latin typeface="楷体" panose="02010609060101010101" charset="-122"/>
              <a:ea typeface="楷体" panose="02010609060101010101" charset="-122"/>
            </a:endParaRPr>
          </a:p>
          <a:p>
            <a:pPr marL="342900" indent="-342900">
              <a:lnSpc>
                <a:spcPct val="150000"/>
              </a:lnSpc>
              <a:spcBef>
                <a:spcPts val="600"/>
              </a:spcBef>
              <a:spcAft>
                <a:spcPts val="600"/>
              </a:spcAft>
              <a:buFont typeface="Arial" panose="020B0604020202020204" pitchFamily="34" charset="0"/>
              <a:buChar char="•"/>
            </a:pPr>
            <a:r>
              <a:rPr lang="zh-CN" altLang="en-US" sz="2000" dirty="0">
                <a:latin typeface="楷体" panose="02010609060101010101" charset="-122"/>
                <a:ea typeface="楷体" panose="02010609060101010101" charset="-122"/>
              </a:rPr>
              <a:t>企业主要负责人作为企业法治建设的第一责任人，要将加强合规管理作为完善企业治理体系的重要手段和方式</a:t>
            </a:r>
            <a:r>
              <a:rPr lang="zh-CN" altLang="en-US" sz="2000" dirty="0" smtClean="0">
                <a:latin typeface="楷体" panose="02010609060101010101" charset="-122"/>
                <a:ea typeface="楷体" panose="02010609060101010101" charset="-122"/>
              </a:rPr>
              <a:t>。</a:t>
            </a:r>
            <a:endParaRPr lang="zh-CN" altLang="en-US" sz="2000" dirty="0">
              <a:latin typeface="楷体" panose="02010609060101010101" charset="-122"/>
              <a:ea typeface="楷体" panose="02010609060101010101" charset="-122"/>
            </a:endParaRPr>
          </a:p>
          <a:p>
            <a:pPr marL="342900" indent="-342900">
              <a:lnSpc>
                <a:spcPct val="150000"/>
              </a:lnSpc>
              <a:spcBef>
                <a:spcPts val="600"/>
              </a:spcBef>
              <a:spcAft>
                <a:spcPts val="600"/>
              </a:spcAft>
              <a:buFont typeface="Arial" panose="020B0604020202020204" pitchFamily="34" charset="0"/>
              <a:buChar char="•"/>
            </a:pPr>
            <a:r>
              <a:rPr lang="zh-CN" altLang="en-US" sz="2000" dirty="0">
                <a:latin typeface="楷体" panose="02010609060101010101" charset="-122"/>
                <a:ea typeface="楷体" panose="02010609060101010101" charset="-122"/>
              </a:rPr>
              <a:t>高层领导要率先垂范，推行高层合规承诺</a:t>
            </a:r>
            <a:r>
              <a:rPr lang="zh-CN" altLang="en-US" sz="2000" dirty="0" smtClean="0">
                <a:latin typeface="楷体" panose="02010609060101010101" charset="-122"/>
                <a:ea typeface="楷体" panose="02010609060101010101" charset="-122"/>
              </a:rPr>
              <a:t>制度。</a:t>
            </a:r>
            <a:endParaRPr lang="zh-CN" altLang="en-US" sz="2000" dirty="0">
              <a:latin typeface="楷体" panose="02010609060101010101" charset="-122"/>
              <a:ea typeface="楷体" panose="02010609060101010101" charset="-122"/>
            </a:endParaRPr>
          </a:p>
          <a:p>
            <a:pPr marL="342900" indent="-342900">
              <a:lnSpc>
                <a:spcPct val="150000"/>
              </a:lnSpc>
              <a:spcBef>
                <a:spcPts val="600"/>
              </a:spcBef>
              <a:spcAft>
                <a:spcPts val="600"/>
              </a:spcAft>
              <a:buFont typeface="Arial" panose="020B0604020202020204" pitchFamily="34" charset="0"/>
              <a:buChar char="•"/>
            </a:pPr>
            <a:r>
              <a:rPr lang="zh-CN" altLang="en-US" sz="2000" dirty="0">
                <a:latin typeface="楷体" panose="02010609060101010101" charset="-122"/>
                <a:ea typeface="楷体" panose="02010609060101010101" charset="-122"/>
              </a:rPr>
              <a:t>合规投入实行预算</a:t>
            </a:r>
            <a:r>
              <a:rPr lang="zh-CN" altLang="en-US" sz="2000" dirty="0" smtClean="0">
                <a:latin typeface="楷体" panose="02010609060101010101" charset="-122"/>
                <a:ea typeface="楷体" panose="02010609060101010101" charset="-122"/>
              </a:rPr>
              <a:t>管理。</a:t>
            </a:r>
            <a:endParaRPr lang="zh-CN" altLang="en-US" sz="2000" dirty="0">
              <a:latin typeface="楷体" panose="02010609060101010101" charset="-122"/>
              <a:ea typeface="楷体" panose="02010609060101010101" charset="-122"/>
            </a:endParaRPr>
          </a:p>
          <a:p>
            <a:pPr marL="342900" indent="-342900">
              <a:lnSpc>
                <a:spcPct val="150000"/>
              </a:lnSpc>
              <a:spcBef>
                <a:spcPts val="600"/>
              </a:spcBef>
              <a:spcAft>
                <a:spcPts val="600"/>
              </a:spcAft>
              <a:buFont typeface="Arial" panose="020B0604020202020204" pitchFamily="34" charset="0"/>
              <a:buChar char="•"/>
            </a:pPr>
            <a:r>
              <a:rPr lang="zh-CN" altLang="en-US" sz="2000" dirty="0">
                <a:latin typeface="楷体" panose="02010609060101010101" charset="-122"/>
                <a:ea typeface="楷体" panose="02010609060101010101" charset="-122"/>
              </a:rPr>
              <a:t>促进合规相关要求进入企业业绩考核。</a:t>
            </a:r>
            <a:endParaRPr lang="zh-CN" altLang="en-US" sz="2000" dirty="0">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903605" y="1670719"/>
            <a:ext cx="10591165" cy="4665701"/>
          </a:xfrm>
          <a:prstGeom prst="rect">
            <a:avLst/>
          </a:prstGeom>
          <a:noFill/>
          <a:ln w="9525">
            <a:noFill/>
          </a:ln>
        </p:spPr>
        <p:txBody>
          <a:bodyPr wrap="square">
            <a:spAutoFit/>
          </a:bodyPr>
          <a:lstStyle/>
          <a:p>
            <a:pPr indent="0" algn="l" fontAlgn="auto">
              <a:lnSpc>
                <a:spcPts val="2700"/>
              </a:lnSpc>
              <a:spcBef>
                <a:spcPts val="1200"/>
              </a:spcBef>
              <a:spcAft>
                <a:spcPts val="600"/>
              </a:spcAft>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（三）</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必须</a:t>
            </a:r>
            <a:r>
              <a:rPr lang="zh-CN" sz="2000" b="1" dirty="0">
                <a:latin typeface="微软雅黑" panose="020B0503020204020204" pitchFamily="34" charset="-122"/>
                <a:ea typeface="微软雅黑" panose="020B0503020204020204" pitchFamily="34" charset="-122"/>
                <a:cs typeface="微软雅黑" panose="020B0503020204020204" pitchFamily="34" charset="-122"/>
              </a:rPr>
              <a:t>进一步完善合规管理组织体系</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sz="2000" b="0" dirty="0">
              <a:latin typeface="楷体" panose="02010609060101010101" charset="-122"/>
              <a:ea typeface="楷体" panose="02010609060101010101" charset="-122"/>
              <a:cs typeface="微软雅黑" panose="020B0503020204020204" pitchFamily="34" charset="-122"/>
            </a:endParaRPr>
          </a:p>
          <a:p>
            <a:pPr marL="285750" indent="-285750" algn="l" fontAlgn="auto">
              <a:lnSpc>
                <a:spcPts val="2700"/>
              </a:lnSpc>
              <a:spcBef>
                <a:spcPts val="1200"/>
              </a:spcBef>
              <a:spcAft>
                <a:spcPts val="600"/>
              </a:spcAft>
              <a:buFont typeface="Arial" panose="020B0604020202020204" pitchFamily="34" charset="0"/>
              <a:buChar char="•"/>
            </a:pPr>
            <a:r>
              <a:rPr lang="zh-CN" sz="2000" b="1" dirty="0" smtClean="0">
                <a:latin typeface="楷体" panose="02010609060101010101" charset="-122"/>
                <a:ea typeface="楷体" panose="02010609060101010101" charset="-122"/>
                <a:cs typeface="微软雅黑" panose="020B0503020204020204" pitchFamily="34" charset="-122"/>
              </a:rPr>
              <a:t>董事会，</a:t>
            </a:r>
            <a:r>
              <a:rPr lang="zh-CN" sz="2000" b="0" dirty="0" smtClean="0">
                <a:latin typeface="楷体" panose="02010609060101010101" charset="-122"/>
                <a:ea typeface="楷体" panose="02010609060101010101" charset="-122"/>
                <a:cs typeface="微软雅黑" panose="020B0503020204020204" pitchFamily="34" charset="-122"/>
              </a:rPr>
              <a:t>应该</a:t>
            </a:r>
            <a:r>
              <a:rPr lang="zh-CN" sz="2000" b="0" dirty="0">
                <a:latin typeface="楷体" panose="02010609060101010101" charset="-122"/>
                <a:ea typeface="楷体" panose="02010609060101010101" charset="-122"/>
                <a:cs typeface="微软雅黑" panose="020B0503020204020204" pitchFamily="34" charset="-122"/>
              </a:rPr>
              <a:t>明确负责合规管理建设的专门委员会。</a:t>
            </a:r>
            <a:endParaRPr lang="zh-CN" sz="2000" b="0" dirty="0">
              <a:latin typeface="楷体" panose="02010609060101010101" charset="-122"/>
              <a:ea typeface="楷体" panose="02010609060101010101" charset="-122"/>
              <a:cs typeface="微软雅黑" panose="020B0503020204020204" pitchFamily="34" charset="-122"/>
            </a:endParaRPr>
          </a:p>
          <a:p>
            <a:pPr marL="285750" indent="-285750" algn="l" fontAlgn="auto">
              <a:lnSpc>
                <a:spcPts val="2700"/>
              </a:lnSpc>
              <a:spcBef>
                <a:spcPts val="1200"/>
              </a:spcBef>
              <a:spcAft>
                <a:spcPts val="600"/>
              </a:spcAft>
              <a:buFont typeface="Arial" panose="020B0604020202020204" pitchFamily="34" charset="0"/>
              <a:buChar char="•"/>
            </a:pPr>
            <a:r>
              <a:rPr lang="zh-CN" sz="2000" b="1" dirty="0">
                <a:latin typeface="楷体" panose="02010609060101010101" charset="-122"/>
                <a:ea typeface="楷体" panose="02010609060101010101" charset="-122"/>
                <a:cs typeface="微软雅黑" panose="020B0503020204020204" pitchFamily="34" charset="-122"/>
              </a:rPr>
              <a:t>管理</a:t>
            </a:r>
            <a:r>
              <a:rPr lang="zh-CN" sz="2000" b="1" dirty="0" smtClean="0">
                <a:latin typeface="楷体" panose="02010609060101010101" charset="-122"/>
                <a:ea typeface="楷体" panose="02010609060101010101" charset="-122"/>
                <a:cs typeface="微软雅黑" panose="020B0503020204020204" pitchFamily="34" charset="-122"/>
              </a:rPr>
              <a:t>层，</a:t>
            </a:r>
            <a:r>
              <a:rPr lang="zh-CN" sz="2000" b="0" dirty="0">
                <a:latin typeface="楷体" panose="02010609060101010101" charset="-122"/>
                <a:ea typeface="楷体" panose="02010609060101010101" charset="-122"/>
                <a:cs typeface="微软雅黑" panose="020B0503020204020204" pitchFamily="34" charset="-122"/>
              </a:rPr>
              <a:t>设立以主要负责人为主任的合规管理委员会。设立专职专业的首席合规官、或由总法律顾问、分管法律</a:t>
            </a:r>
            <a:r>
              <a:rPr lang="zh-CN" sz="2000" b="0" dirty="0" smtClean="0">
                <a:latin typeface="楷体" panose="02010609060101010101" charset="-122"/>
                <a:ea typeface="楷体" panose="02010609060101010101" charset="-122"/>
                <a:cs typeface="微软雅黑" panose="020B0503020204020204" pitchFamily="34" charset="-122"/>
              </a:rPr>
              <a:t>风险</a:t>
            </a:r>
            <a:r>
              <a:rPr lang="zh-CN" sz="2000" b="0" dirty="0">
                <a:latin typeface="楷体" panose="02010609060101010101" charset="-122"/>
                <a:ea typeface="楷体" panose="02010609060101010101" charset="-122"/>
                <a:cs typeface="微软雅黑" panose="020B0503020204020204" pitchFamily="34" charset="-122"/>
              </a:rPr>
              <a:t>管理的领导兼任首席合规官。</a:t>
            </a:r>
            <a:endParaRPr lang="zh-CN" sz="2000" b="0" dirty="0">
              <a:latin typeface="楷体" panose="02010609060101010101" charset="-122"/>
              <a:ea typeface="楷体" panose="02010609060101010101" charset="-122"/>
              <a:cs typeface="微软雅黑" panose="020B0503020204020204" pitchFamily="34" charset="-122"/>
            </a:endParaRPr>
          </a:p>
          <a:p>
            <a:pPr marL="285750" indent="-285750" algn="l" fontAlgn="auto">
              <a:lnSpc>
                <a:spcPts val="2700"/>
              </a:lnSpc>
              <a:spcBef>
                <a:spcPts val="1200"/>
              </a:spcBef>
              <a:spcAft>
                <a:spcPts val="600"/>
              </a:spcAft>
              <a:buFont typeface="Arial" panose="020B0604020202020204" pitchFamily="34" charset="0"/>
              <a:buChar char="•"/>
            </a:pPr>
            <a:r>
              <a:rPr lang="zh-CN" sz="2000" b="1" dirty="0">
                <a:latin typeface="楷体" panose="02010609060101010101" charset="-122"/>
                <a:ea typeface="楷体" panose="02010609060101010101" charset="-122"/>
                <a:cs typeface="微软雅黑" panose="020B0503020204020204" pitchFamily="34" charset="-122"/>
              </a:rPr>
              <a:t>总部</a:t>
            </a:r>
            <a:r>
              <a:rPr lang="zh-CN" sz="2000" b="1" dirty="0" smtClean="0">
                <a:latin typeface="楷体" panose="02010609060101010101" charset="-122"/>
                <a:ea typeface="楷体" panose="02010609060101010101" charset="-122"/>
                <a:cs typeface="微软雅黑" panose="020B0503020204020204" pitchFamily="34" charset="-122"/>
              </a:rPr>
              <a:t>部门</a:t>
            </a:r>
            <a:r>
              <a:rPr lang="zh-CN" sz="2000" b="0" dirty="0" smtClean="0">
                <a:latin typeface="楷体" panose="02010609060101010101" charset="-122"/>
                <a:ea typeface="楷体" panose="02010609060101010101" charset="-122"/>
                <a:cs typeface="微软雅黑" panose="020B0503020204020204" pitchFamily="34" charset="-122"/>
              </a:rPr>
              <a:t>，由</a:t>
            </a:r>
            <a:r>
              <a:rPr lang="zh-CN" sz="2000" b="0" dirty="0">
                <a:latin typeface="楷体" panose="02010609060101010101" charset="-122"/>
                <a:ea typeface="楷体" panose="02010609060101010101" charset="-122"/>
                <a:cs typeface="微软雅黑" panose="020B0503020204020204" pitchFamily="34" charset="-122"/>
              </a:rPr>
              <a:t>法律部门作为合规管理的牵头</a:t>
            </a:r>
            <a:r>
              <a:rPr lang="zh-CN" sz="2000" b="0" dirty="0" smtClean="0">
                <a:latin typeface="楷体" panose="02010609060101010101" charset="-122"/>
                <a:ea typeface="楷体" panose="02010609060101010101" charset="-122"/>
                <a:cs typeface="微软雅黑" panose="020B0503020204020204" pitchFamily="34" charset="-122"/>
              </a:rPr>
              <a:t>部门</a:t>
            </a:r>
            <a:r>
              <a:rPr lang="zh-CN" altLang="en-US" sz="2000" b="0" dirty="0" smtClean="0">
                <a:latin typeface="楷体" panose="02010609060101010101" charset="-122"/>
                <a:ea typeface="楷体" panose="02010609060101010101" charset="-122"/>
                <a:cs typeface="微软雅黑" panose="020B0503020204020204" pitchFamily="34" charset="-122"/>
              </a:rPr>
              <a:t>或者</a:t>
            </a:r>
            <a:r>
              <a:rPr lang="zh-CN" altLang="zh-CN" sz="2000" dirty="0" smtClean="0">
                <a:latin typeface="楷体" panose="02010609060101010101" charset="-122"/>
                <a:ea typeface="楷体" panose="02010609060101010101" charset="-122"/>
                <a:cs typeface="微软雅黑" panose="020B0503020204020204" pitchFamily="34" charset="-122"/>
              </a:rPr>
              <a:t>设立</a:t>
            </a:r>
            <a:r>
              <a:rPr lang="zh-CN" altLang="zh-CN" sz="2000" dirty="0">
                <a:latin typeface="楷体" panose="02010609060101010101" charset="-122"/>
                <a:ea typeface="楷体" panose="02010609060101010101" charset="-122"/>
                <a:cs typeface="微软雅黑" panose="020B0503020204020204" pitchFamily="34" charset="-122"/>
              </a:rPr>
              <a:t>独立的合规管理</a:t>
            </a:r>
            <a:r>
              <a:rPr lang="zh-CN" altLang="zh-CN" sz="2000" dirty="0" smtClean="0">
                <a:latin typeface="楷体" panose="02010609060101010101" charset="-122"/>
                <a:ea typeface="楷体" panose="02010609060101010101" charset="-122"/>
                <a:cs typeface="微软雅黑" panose="020B0503020204020204" pitchFamily="34" charset="-122"/>
              </a:rPr>
              <a:t>部门</a:t>
            </a:r>
            <a:r>
              <a:rPr lang="zh-CN" sz="2000" b="0" dirty="0" smtClean="0">
                <a:latin typeface="楷体" panose="02010609060101010101" charset="-122"/>
                <a:ea typeface="楷体" panose="02010609060101010101" charset="-122"/>
                <a:cs typeface="微软雅黑" panose="020B0503020204020204" pitchFamily="34" charset="-122"/>
              </a:rPr>
              <a:t>。</a:t>
            </a:r>
            <a:r>
              <a:rPr lang="zh-CN" sz="2000" b="0" dirty="0">
                <a:latin typeface="楷体" panose="02010609060101010101" charset="-122"/>
                <a:ea typeface="楷体" panose="02010609060101010101" charset="-122"/>
                <a:cs typeface="微软雅黑" panose="020B0503020204020204" pitchFamily="34" charset="-122"/>
              </a:rPr>
              <a:t>关键不在于</a:t>
            </a:r>
            <a:r>
              <a:rPr lang="zh-CN" sz="2000" b="0" dirty="0" smtClean="0">
                <a:latin typeface="楷体" panose="02010609060101010101" charset="-122"/>
                <a:ea typeface="楷体" panose="02010609060101010101" charset="-122"/>
                <a:cs typeface="微软雅黑" panose="020B0503020204020204" pitchFamily="34" charset="-122"/>
              </a:rPr>
              <a:t>分设</a:t>
            </a:r>
            <a:r>
              <a:rPr lang="zh-CN" altLang="en-US" sz="2000" b="0" dirty="0" smtClean="0">
                <a:latin typeface="楷体" panose="02010609060101010101" charset="-122"/>
                <a:ea typeface="楷体" panose="02010609060101010101" charset="-122"/>
                <a:cs typeface="微软雅黑" panose="020B0503020204020204" pitchFamily="34" charset="-122"/>
              </a:rPr>
              <a:t>或与</a:t>
            </a:r>
            <a:r>
              <a:rPr lang="zh-CN" sz="2000" b="0" dirty="0" smtClean="0">
                <a:latin typeface="楷体" panose="02010609060101010101" charset="-122"/>
                <a:ea typeface="楷体" panose="02010609060101010101" charset="-122"/>
                <a:cs typeface="微软雅黑" panose="020B0503020204020204" pitchFamily="34" charset="-122"/>
              </a:rPr>
              <a:t>法律</a:t>
            </a:r>
            <a:r>
              <a:rPr lang="zh-CN" sz="2000" b="0" dirty="0">
                <a:latin typeface="楷体" panose="02010609060101010101" charset="-122"/>
                <a:ea typeface="楷体" panose="02010609060101010101" charset="-122"/>
                <a:cs typeface="微软雅黑" panose="020B0503020204020204" pitchFamily="34" charset="-122"/>
              </a:rPr>
              <a:t>部门</a:t>
            </a:r>
            <a:r>
              <a:rPr lang="zh-CN" sz="2000" b="0" dirty="0" smtClean="0">
                <a:latin typeface="楷体" panose="02010609060101010101" charset="-122"/>
                <a:ea typeface="楷体" panose="02010609060101010101" charset="-122"/>
                <a:cs typeface="微软雅黑" panose="020B0503020204020204" pitchFamily="34" charset="-122"/>
              </a:rPr>
              <a:t>合并</a:t>
            </a:r>
            <a:r>
              <a:rPr lang="zh-CN" sz="2000" b="0" dirty="0">
                <a:latin typeface="楷体" panose="02010609060101010101" charset="-122"/>
                <a:ea typeface="楷体" panose="02010609060101010101" charset="-122"/>
                <a:cs typeface="微软雅黑" panose="020B0503020204020204" pitchFamily="34" charset="-122"/>
              </a:rPr>
              <a:t>，关键在专业、有一定的独立性</a:t>
            </a:r>
            <a:r>
              <a:rPr lang="zh-CN" sz="2000" b="0" dirty="0" smtClean="0">
                <a:latin typeface="楷体" panose="02010609060101010101" charset="-122"/>
                <a:ea typeface="楷体" panose="02010609060101010101" charset="-122"/>
                <a:cs typeface="微软雅黑" panose="020B0503020204020204" pitchFamily="34" charset="-122"/>
              </a:rPr>
              <a:t>。</a:t>
            </a:r>
            <a:endParaRPr lang="zh-CN" sz="2000" b="0" dirty="0">
              <a:latin typeface="楷体" panose="02010609060101010101" charset="-122"/>
              <a:ea typeface="楷体" panose="02010609060101010101" charset="-122"/>
              <a:cs typeface="微软雅黑" panose="020B0503020204020204" pitchFamily="34" charset="-122"/>
            </a:endParaRPr>
          </a:p>
          <a:p>
            <a:pPr marL="285750" indent="-285750" algn="l" fontAlgn="auto">
              <a:lnSpc>
                <a:spcPts val="2700"/>
              </a:lnSpc>
              <a:spcBef>
                <a:spcPts val="1200"/>
              </a:spcBef>
              <a:spcAft>
                <a:spcPts val="600"/>
              </a:spcAft>
              <a:buFont typeface="Arial" panose="020B0604020202020204" pitchFamily="34" charset="0"/>
              <a:buChar char="•"/>
            </a:pPr>
            <a:r>
              <a:rPr lang="zh-CN" altLang="en-US" sz="2000" b="1" dirty="0" smtClean="0">
                <a:latin typeface="楷体" panose="02010609060101010101" charset="-122"/>
                <a:ea typeface="楷体" panose="02010609060101010101" charset="-122"/>
                <a:cs typeface="微软雅黑" panose="020B0503020204020204" pitchFamily="34" charset="-122"/>
              </a:rPr>
              <a:t>业务单元，</a:t>
            </a:r>
            <a:r>
              <a:rPr lang="zh-CN" sz="2000" b="0" dirty="0" smtClean="0">
                <a:latin typeface="楷体" panose="02010609060101010101" charset="-122"/>
                <a:ea typeface="楷体" panose="02010609060101010101" charset="-122"/>
                <a:cs typeface="微软雅黑" panose="020B0503020204020204" pitchFamily="34" charset="-122"/>
              </a:rPr>
              <a:t>建立</a:t>
            </a:r>
            <a:r>
              <a:rPr lang="zh-CN" sz="2000" b="0" dirty="0">
                <a:latin typeface="楷体" panose="02010609060101010101" charset="-122"/>
                <a:ea typeface="楷体" panose="02010609060101010101" charset="-122"/>
                <a:cs typeface="微软雅黑" panose="020B0503020204020204" pitchFamily="34" charset="-122"/>
              </a:rPr>
              <a:t>专业合</a:t>
            </a:r>
            <a:r>
              <a:rPr lang="zh-CN" sz="2000" b="0" dirty="0" smtClean="0">
                <a:latin typeface="楷体" panose="02010609060101010101" charset="-122"/>
                <a:ea typeface="楷体" panose="02010609060101010101" charset="-122"/>
                <a:cs typeface="微软雅黑" panose="020B0503020204020204" pitchFamily="34" charset="-122"/>
              </a:rPr>
              <a:t>规</a:t>
            </a:r>
            <a:r>
              <a:rPr lang="zh-CN" altLang="en-US" sz="2000" b="0" dirty="0" smtClean="0">
                <a:latin typeface="楷体" panose="02010609060101010101" charset="-122"/>
                <a:ea typeface="楷体" panose="02010609060101010101" charset="-122"/>
                <a:cs typeface="微软雅黑" panose="020B0503020204020204" pitchFamily="34" charset="-122"/>
              </a:rPr>
              <a:t>官</a:t>
            </a:r>
            <a:r>
              <a:rPr lang="zh-CN" sz="2000" b="0" dirty="0" smtClean="0">
                <a:latin typeface="楷体" panose="02010609060101010101" charset="-122"/>
                <a:ea typeface="楷体" panose="02010609060101010101" charset="-122"/>
                <a:cs typeface="微软雅黑" panose="020B0503020204020204" pitchFamily="34" charset="-122"/>
              </a:rPr>
              <a:t>和</a:t>
            </a:r>
            <a:r>
              <a:rPr lang="zh-CN" sz="2000" b="0" dirty="0">
                <a:latin typeface="楷体" panose="02010609060101010101" charset="-122"/>
                <a:ea typeface="楷体" panose="02010609060101010101" charset="-122"/>
                <a:cs typeface="微软雅黑" panose="020B0503020204020204" pitchFamily="34" charset="-122"/>
              </a:rPr>
              <a:t>地区合规</a:t>
            </a:r>
            <a:r>
              <a:rPr lang="zh-CN" sz="2000" b="0" dirty="0" smtClean="0">
                <a:latin typeface="楷体" panose="02010609060101010101" charset="-122"/>
                <a:ea typeface="楷体" panose="02010609060101010101" charset="-122"/>
                <a:cs typeface="微软雅黑" panose="020B0503020204020204" pitchFamily="34" charset="-122"/>
              </a:rPr>
              <a:t>官</a:t>
            </a:r>
            <a:r>
              <a:rPr lang="zh-CN" altLang="en-US" sz="2000" b="0" dirty="0" smtClean="0">
                <a:latin typeface="楷体" panose="02010609060101010101" charset="-122"/>
                <a:ea typeface="楷体" panose="02010609060101010101" charset="-122"/>
                <a:cs typeface="微软雅黑" panose="020B0503020204020204" pitchFamily="34" charset="-122"/>
              </a:rPr>
              <a:t>相</a:t>
            </a:r>
            <a:r>
              <a:rPr lang="zh-CN" sz="2000" b="0" dirty="0" smtClean="0">
                <a:latin typeface="楷体" panose="02010609060101010101" charset="-122"/>
                <a:ea typeface="楷体" panose="02010609060101010101" charset="-122"/>
                <a:cs typeface="微软雅黑" panose="020B0503020204020204" pitchFamily="34" charset="-122"/>
              </a:rPr>
              <a:t>结合，</a:t>
            </a:r>
            <a:r>
              <a:rPr lang="zh-CN" altLang="en-US" sz="2000" b="0" dirty="0" smtClean="0">
                <a:latin typeface="楷体" panose="02010609060101010101" charset="-122"/>
                <a:ea typeface="楷体" panose="02010609060101010101" charset="-122"/>
                <a:cs typeface="微软雅黑" panose="020B0503020204020204" pitchFamily="34" charset="-122"/>
              </a:rPr>
              <a:t>矩阵式架构，垂直、独立和属地相结合。</a:t>
            </a:r>
            <a:endParaRPr lang="zh-CN" sz="2000" b="0" dirty="0">
              <a:latin typeface="楷体" panose="02010609060101010101" charset="-122"/>
              <a:ea typeface="楷体" panose="02010609060101010101" charset="-122"/>
              <a:cs typeface="微软雅黑" panose="020B0503020204020204" pitchFamily="34" charset="-122"/>
            </a:endParaRPr>
          </a:p>
          <a:p>
            <a:pPr marL="285750" indent="-285750" algn="l" fontAlgn="auto">
              <a:lnSpc>
                <a:spcPts val="2700"/>
              </a:lnSpc>
              <a:spcBef>
                <a:spcPts val="1200"/>
              </a:spcBef>
              <a:spcAft>
                <a:spcPts val="600"/>
              </a:spcAft>
              <a:buFont typeface="Arial" panose="020B0604020202020204" pitchFamily="34" charset="0"/>
              <a:buChar char="•"/>
            </a:pPr>
            <a:r>
              <a:rPr lang="zh-CN" sz="2000" b="1" dirty="0">
                <a:latin typeface="楷体" panose="02010609060101010101" charset="-122"/>
                <a:ea typeface="楷体" panose="02010609060101010101" charset="-122"/>
                <a:cs typeface="微软雅黑" panose="020B0503020204020204" pitchFamily="34" charset="-122"/>
              </a:rPr>
              <a:t>合规官队伍建设</a:t>
            </a:r>
            <a:r>
              <a:rPr lang="zh-CN" sz="2000" b="1" dirty="0" smtClean="0">
                <a:latin typeface="楷体" panose="02010609060101010101" charset="-122"/>
                <a:ea typeface="楷体" panose="02010609060101010101" charset="-122"/>
                <a:cs typeface="微软雅黑" panose="020B0503020204020204" pitchFamily="34" charset="-122"/>
              </a:rPr>
              <a:t>，</a:t>
            </a:r>
            <a:r>
              <a:rPr lang="zh-CN" sz="2000" b="0" dirty="0" smtClean="0">
                <a:latin typeface="楷体" panose="02010609060101010101" charset="-122"/>
                <a:ea typeface="楷体" panose="02010609060101010101" charset="-122"/>
                <a:cs typeface="微软雅黑" panose="020B0503020204020204" pitchFamily="34" charset="-122"/>
              </a:rPr>
              <a:t>将</a:t>
            </a:r>
            <a:r>
              <a:rPr lang="zh-CN" sz="2000" b="0" dirty="0">
                <a:latin typeface="楷体" panose="02010609060101010101" charset="-122"/>
                <a:ea typeface="楷体" panose="02010609060101010101" charset="-122"/>
                <a:cs typeface="微软雅黑" panose="020B0503020204020204" pitchFamily="34" charset="-122"/>
              </a:rPr>
              <a:t>合规管理人才和法律人才培养统筹考虑，适当增加数量，重点优化结构，以</a:t>
            </a:r>
            <a:r>
              <a:rPr lang="zh-CN" sz="2000" b="0" dirty="0" smtClean="0">
                <a:latin typeface="楷体" panose="02010609060101010101" charset="-122"/>
                <a:ea typeface="楷体" panose="02010609060101010101" charset="-122"/>
                <a:cs typeface="微软雅黑" panose="020B0503020204020204" pitchFamily="34" charset="-122"/>
              </a:rPr>
              <a:t>法律人员</a:t>
            </a:r>
            <a:r>
              <a:rPr lang="zh-CN" sz="2000" b="0" dirty="0">
                <a:latin typeface="楷体" panose="02010609060101010101" charset="-122"/>
                <a:ea typeface="楷体" panose="02010609060101010101" charset="-122"/>
                <a:cs typeface="微软雅黑" panose="020B0503020204020204" pitchFamily="34" charset="-122"/>
              </a:rPr>
              <a:t>为主</a:t>
            </a:r>
            <a:r>
              <a:rPr lang="zh-CN" sz="2000" b="0" dirty="0" smtClean="0">
                <a:latin typeface="楷体" panose="02010609060101010101" charset="-122"/>
                <a:ea typeface="楷体" panose="02010609060101010101" charset="-122"/>
                <a:cs typeface="微软雅黑" panose="020B0503020204020204" pitchFamily="34" charset="-122"/>
              </a:rPr>
              <a:t>，适当</a:t>
            </a:r>
            <a:r>
              <a:rPr lang="zh-CN" sz="2000" b="0" dirty="0">
                <a:latin typeface="楷体" panose="02010609060101010101" charset="-122"/>
                <a:ea typeface="楷体" panose="02010609060101010101" charset="-122"/>
                <a:cs typeface="微软雅黑" panose="020B0503020204020204" pitchFamily="34" charset="-122"/>
              </a:rPr>
              <a:t>引进复合型风险、业务管理人才，培养</a:t>
            </a:r>
            <a:r>
              <a:rPr lang="zh-CN" sz="2000" b="0" dirty="0" smtClean="0">
                <a:latin typeface="楷体" panose="02010609060101010101" charset="-122"/>
                <a:ea typeface="楷体" panose="02010609060101010101" charset="-122"/>
                <a:cs typeface="微软雅黑" panose="020B0503020204020204" pitchFamily="34" charset="-122"/>
              </a:rPr>
              <a:t>专门</a:t>
            </a:r>
            <a:r>
              <a:rPr lang="zh-CN" altLang="en-US" sz="2000" b="0" dirty="0" smtClean="0">
                <a:latin typeface="楷体" panose="02010609060101010101" charset="-122"/>
                <a:ea typeface="楷体" panose="02010609060101010101" charset="-122"/>
                <a:cs typeface="微软雅黑" panose="020B0503020204020204" pitchFamily="34" charset="-122"/>
              </a:rPr>
              <a:t>、专业</a:t>
            </a:r>
            <a:r>
              <a:rPr lang="zh-CN" sz="2000" b="0" dirty="0" smtClean="0">
                <a:latin typeface="楷体" panose="02010609060101010101" charset="-122"/>
                <a:ea typeface="楷体" panose="02010609060101010101" charset="-122"/>
                <a:cs typeface="微软雅黑" panose="020B0503020204020204" pitchFamily="34" charset="-122"/>
              </a:rPr>
              <a:t>的</a:t>
            </a:r>
            <a:r>
              <a:rPr lang="zh-CN" sz="2000" b="0" dirty="0">
                <a:latin typeface="楷体" panose="02010609060101010101" charset="-122"/>
                <a:ea typeface="楷体" panose="02010609060101010101" charset="-122"/>
                <a:cs typeface="微软雅黑" panose="020B0503020204020204" pitchFamily="34" charset="-122"/>
              </a:rPr>
              <a:t>合规管理队伍。将涉外高端合规</a:t>
            </a:r>
            <a:r>
              <a:rPr lang="zh-CN" sz="2000" b="0" dirty="0" smtClean="0">
                <a:latin typeface="楷体" panose="02010609060101010101" charset="-122"/>
                <a:ea typeface="楷体" panose="02010609060101010101" charset="-122"/>
                <a:cs typeface="微软雅黑" panose="020B0503020204020204" pitchFamily="34" charset="-122"/>
              </a:rPr>
              <a:t>人才</a:t>
            </a:r>
            <a:r>
              <a:rPr lang="zh-CN" altLang="en-US" sz="2000" b="0" dirty="0" smtClean="0">
                <a:latin typeface="楷体" panose="02010609060101010101" charset="-122"/>
                <a:ea typeface="楷体" panose="02010609060101010101" charset="-122"/>
                <a:cs typeface="微软雅黑" panose="020B0503020204020204" pitchFamily="34" charset="-122"/>
              </a:rPr>
              <a:t>纳入涉外法治人才整体规划中考虑。</a:t>
            </a:r>
            <a:endParaRPr lang="zh-CN" altLang="en-US" sz="2000" b="0" dirty="0" smtClean="0">
              <a:latin typeface="楷体" panose="02010609060101010101" charset="-122"/>
              <a:ea typeface="楷体" panose="02010609060101010101" charset="-122"/>
              <a:cs typeface="微软雅黑" panose="020B0503020204020204" pitchFamily="34" charset="-122"/>
            </a:endParaRPr>
          </a:p>
        </p:txBody>
      </p:sp>
      <p:sp>
        <p:nvSpPr>
          <p:cNvPr id="2" name="文本框 1"/>
          <p:cNvSpPr txBox="1"/>
          <p:nvPr/>
        </p:nvSpPr>
        <p:spPr>
          <a:xfrm>
            <a:off x="757429" y="1128429"/>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91887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828675" y="1522909"/>
            <a:ext cx="10727690" cy="4734629"/>
          </a:xfrm>
          <a:prstGeom prst="rect">
            <a:avLst/>
          </a:prstGeom>
          <a:noFill/>
          <a:ln w="9525">
            <a:noFill/>
          </a:ln>
        </p:spPr>
        <p:txBody>
          <a:bodyPr wrap="square">
            <a:spAutoFit/>
          </a:bodyPr>
          <a:lstStyle/>
          <a:p>
            <a:pPr indent="0" fontAlgn="auto">
              <a:lnSpc>
                <a:spcPct val="100000"/>
              </a:lnSpc>
              <a:spcBef>
                <a:spcPts val="500"/>
              </a:spcBef>
              <a:spcAft>
                <a:spcPts val="500"/>
              </a:spcAft>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（四）</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必须</a:t>
            </a:r>
            <a:r>
              <a:rPr lang="zh-CN" sz="2000" b="1" dirty="0">
                <a:latin typeface="微软雅黑" panose="020B0503020204020204" pitchFamily="34" charset="-122"/>
                <a:ea typeface="微软雅黑" panose="020B0503020204020204" pitchFamily="34" charset="-122"/>
                <a:cs typeface="微软雅黑" panose="020B0503020204020204" pitchFamily="34" charset="-122"/>
              </a:rPr>
              <a:t>进一步优化合规</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管理</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运行</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机制。</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571500" indent="-285750" algn="l" fontAlgn="auto">
              <a:lnSpc>
                <a:spcPct val="100000"/>
              </a:lnSpc>
              <a:spcBef>
                <a:spcPts val="500"/>
              </a:spcBef>
              <a:spcAft>
                <a:spcPts val="500"/>
              </a:spcAft>
              <a:buClrTx/>
              <a:buSzTx/>
              <a:buFont typeface="Wingdings" panose="05000000000000000000" charset="0"/>
              <a:buChar char="Ø"/>
            </a:pPr>
            <a:r>
              <a:rPr lang="zh-CN" altLang="zh-CN" sz="2000" b="1" dirty="0" smtClean="0"/>
              <a:t>优化制度</a:t>
            </a:r>
            <a:r>
              <a:rPr lang="zh-CN" altLang="en-US" sz="2000" b="1" dirty="0" smtClean="0"/>
              <a:t>体系</a:t>
            </a:r>
            <a:r>
              <a:rPr lang="zh-CN" altLang="zh-CN" sz="2000" b="1" dirty="0" smtClean="0"/>
              <a:t>建设</a:t>
            </a:r>
            <a:endParaRPr lang="zh-CN" altLang="zh-CN" sz="2000" b="1" dirty="0" smtClean="0"/>
          </a:p>
          <a:p>
            <a:pPr marL="647700" lvl="1" algn="l" fontAlgn="auto">
              <a:lnSpc>
                <a:spcPct val="100000"/>
              </a:lnSpc>
              <a:spcBef>
                <a:spcPts val="600"/>
              </a:spcBef>
              <a:spcAft>
                <a:spcPts val="600"/>
              </a:spcAft>
              <a:buClrTx/>
              <a:buSzTx/>
              <a:buFont typeface="Arial" panose="020B0604020202020204" pitchFamily="34" charset="0"/>
            </a:pPr>
            <a:r>
              <a:rPr lang="zh-CN" altLang="zh-CN" sz="2000" dirty="0" smtClean="0">
                <a:solidFill>
                  <a:schemeClr val="tx1"/>
                </a:solidFill>
                <a:latin typeface="楷体" panose="02010609060101010101" charset="-122"/>
                <a:ea typeface="楷体" panose="02010609060101010101" charset="-122"/>
              </a:rPr>
              <a:t>建立包括以行为准则为核心、合规运行机制（审查、培训、识别、举报、奖励等）为保障，以重要合规领域指南为支撑的合规管理制度体系。</a:t>
            </a:r>
            <a:endParaRPr lang="zh-CN" altLang="zh-CN" sz="2000" dirty="0" smtClean="0">
              <a:solidFill>
                <a:schemeClr val="tx1"/>
              </a:solidFill>
              <a:latin typeface="楷体" panose="02010609060101010101" charset="-122"/>
              <a:ea typeface="楷体" panose="02010609060101010101" charset="-122"/>
            </a:endParaRPr>
          </a:p>
          <a:p>
            <a:pPr marL="647700" lvl="1" algn="l" fontAlgn="auto">
              <a:lnSpc>
                <a:spcPct val="100000"/>
              </a:lnSpc>
              <a:spcBef>
                <a:spcPts val="600"/>
              </a:spcBef>
              <a:spcAft>
                <a:spcPts val="600"/>
              </a:spcAft>
              <a:buClrTx/>
              <a:buSzTx/>
              <a:buFont typeface="Arial" panose="020B0604020202020204" pitchFamily="34" charset="0"/>
            </a:pPr>
            <a:endParaRPr lang="zh-CN" altLang="zh-CN" sz="2000" dirty="0" smtClean="0">
              <a:solidFill>
                <a:schemeClr val="tx1"/>
              </a:solidFill>
              <a:latin typeface="楷体" panose="02010609060101010101" charset="-122"/>
              <a:ea typeface="楷体" panose="02010609060101010101" charset="-122"/>
            </a:endParaRPr>
          </a:p>
          <a:p>
            <a:pPr marL="571500" indent="-285750" algn="l" fontAlgn="auto">
              <a:lnSpc>
                <a:spcPct val="100000"/>
              </a:lnSpc>
              <a:spcBef>
                <a:spcPts val="500"/>
              </a:spcBef>
              <a:spcAft>
                <a:spcPts val="500"/>
              </a:spcAft>
              <a:buClrTx/>
              <a:buSzTx/>
              <a:buFont typeface="Wingdings" panose="05000000000000000000" charset="0"/>
              <a:buChar char="Ø"/>
            </a:pPr>
            <a:r>
              <a:rPr lang="zh-CN" altLang="zh-CN" sz="2000" b="1" dirty="0" smtClean="0"/>
              <a:t>优化培训机制</a:t>
            </a:r>
            <a:endParaRPr lang="zh-CN" altLang="zh-CN" sz="2000" b="1" dirty="0" smtClean="0"/>
          </a:p>
          <a:p>
            <a:pPr marL="965835" lvl="1" indent="-285750" algn="l" fontAlgn="auto">
              <a:lnSpc>
                <a:spcPct val="100000"/>
              </a:lnSpc>
              <a:spcBef>
                <a:spcPts val="500"/>
              </a:spcBef>
              <a:spcAft>
                <a:spcPts val="500"/>
              </a:spcAft>
              <a:buClrTx/>
              <a:buSzTx/>
              <a:buFont typeface="Arial" panose="020B0604020202020204" pitchFamily="34" charset="0"/>
              <a:buChar char="•"/>
            </a:pPr>
            <a:r>
              <a:rPr lang="zh-CN" altLang="zh-CN" sz="2000" dirty="0" smtClean="0">
                <a:latin typeface="楷体" panose="02010609060101010101" charset="-122"/>
                <a:ea typeface="楷体" panose="02010609060101010101" charset="-122"/>
              </a:rPr>
              <a:t>分层分类开展合规培训，实现对企业领导、关键业务人员、全体员工和专业合规官合规培训的全覆盖。将海外人员和新员工的合规培训考试合格作为岗前任职条件。丰富合规培训形式，注重运用信息化的手段开展合规教育，提升合规培训效果。</a:t>
            </a:r>
            <a:endParaRPr lang="zh-CN" altLang="zh-CN" sz="2000" dirty="0" smtClean="0">
              <a:latin typeface="楷体" panose="02010609060101010101" charset="-122"/>
              <a:ea typeface="楷体" panose="02010609060101010101" charset="-122"/>
            </a:endParaRPr>
          </a:p>
          <a:p>
            <a:pPr marL="965835" lvl="1" indent="-285750" algn="l" fontAlgn="auto">
              <a:lnSpc>
                <a:spcPct val="100000"/>
              </a:lnSpc>
              <a:spcBef>
                <a:spcPts val="500"/>
              </a:spcBef>
              <a:spcAft>
                <a:spcPts val="500"/>
              </a:spcAft>
              <a:buClrTx/>
              <a:buSzTx/>
              <a:buFont typeface="Arial" panose="020B0604020202020204" pitchFamily="34" charset="0"/>
              <a:buChar char="•"/>
            </a:pPr>
            <a:r>
              <a:rPr lang="zh-CN" altLang="zh-CN" sz="2000" dirty="0" smtClean="0">
                <a:latin typeface="楷体" panose="02010609060101010101" charset="-122"/>
                <a:ea typeface="楷体" panose="02010609060101010101" charset="-122"/>
              </a:rPr>
              <a:t>合规文化建设应成为企业文化建设的重要组成部分，使合规成为企业价值观。</a:t>
            </a:r>
            <a:endParaRPr lang="zh-CN" altLang="zh-CN" sz="2000" dirty="0" smtClean="0">
              <a:latin typeface="楷体" panose="02010609060101010101" charset="-122"/>
              <a:ea typeface="楷体" panose="02010609060101010101" charset="-122"/>
            </a:endParaRPr>
          </a:p>
          <a:p>
            <a:pPr marL="965835" lvl="1" indent="-285750" algn="l" fontAlgn="auto">
              <a:lnSpc>
                <a:spcPct val="100000"/>
              </a:lnSpc>
              <a:spcBef>
                <a:spcPts val="500"/>
              </a:spcBef>
              <a:spcAft>
                <a:spcPts val="500"/>
              </a:spcAft>
              <a:buFont typeface="Arial" panose="020B0604020202020204" pitchFamily="34" charset="0"/>
              <a:buChar char="•"/>
            </a:pPr>
            <a:r>
              <a:rPr lang="zh-CN" altLang="zh-CN" sz="2000" dirty="0" smtClean="0">
                <a:latin typeface="楷体" panose="02010609060101010101" charset="-122"/>
                <a:ea typeface="楷体" panose="02010609060101010101" charset="-122"/>
              </a:rPr>
              <a:t>关键是人的行为的合规，</a:t>
            </a:r>
            <a:r>
              <a:rPr lang="zh-CN" altLang="en-US" sz="2000" dirty="0" smtClean="0">
                <a:latin typeface="楷体" panose="02010609060101010101" charset="-122"/>
                <a:ea typeface="楷体" panose="02010609060101010101" charset="-122"/>
              </a:rPr>
              <a:t>力争</a:t>
            </a:r>
            <a:r>
              <a:rPr lang="zh-CN" altLang="zh-CN" sz="2000" dirty="0" smtClean="0">
                <a:latin typeface="楷体" panose="02010609060101010101" charset="-122"/>
                <a:ea typeface="楷体" panose="02010609060101010101" charset="-122"/>
              </a:rPr>
              <a:t>人人</a:t>
            </a:r>
            <a:r>
              <a:rPr lang="zh-CN" altLang="zh-CN" sz="2000" dirty="0">
                <a:latin typeface="楷体" panose="02010609060101010101" charset="-122"/>
                <a:ea typeface="楷体" panose="02010609060101010101" charset="-122"/>
              </a:rPr>
              <a:t>合规，让</a:t>
            </a:r>
            <a:r>
              <a:rPr lang="zh-CN" altLang="zh-CN" sz="2000" dirty="0" smtClean="0">
                <a:latin typeface="楷体" panose="02010609060101010101" charset="-122"/>
                <a:ea typeface="楷体" panose="02010609060101010101" charset="-122"/>
              </a:rPr>
              <a:t>合规成为企业员工的一种行为习惯、一种行动自觉。内化于心、固化于制、外化于行。</a:t>
            </a:r>
            <a:endParaRPr lang="zh-CN" altLang="zh-CN" sz="2000" dirty="0" smtClean="0">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09566" y="1176054"/>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948690" y="1739265"/>
            <a:ext cx="10727690" cy="4565352"/>
          </a:xfrm>
          <a:prstGeom prst="rect">
            <a:avLst/>
          </a:prstGeom>
          <a:noFill/>
          <a:ln w="9525">
            <a:noFill/>
          </a:ln>
        </p:spPr>
        <p:txBody>
          <a:bodyPr wrap="square">
            <a:spAutoFit/>
          </a:bodyPr>
          <a:lstStyle/>
          <a:p>
            <a:pPr indent="0" fontAlgn="auto">
              <a:lnSpc>
                <a:spcPct val="100000"/>
              </a:lnSpc>
              <a:spcBef>
                <a:spcPts val="500"/>
              </a:spcBef>
              <a:spcAft>
                <a:spcPts val="500"/>
              </a:spcAft>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（四）</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必须</a:t>
            </a:r>
            <a:r>
              <a:rPr lang="zh-CN" sz="2000" b="1" dirty="0">
                <a:latin typeface="微软雅黑" panose="020B0503020204020204" pitchFamily="34" charset="-122"/>
                <a:ea typeface="微软雅黑" panose="020B0503020204020204" pitchFamily="34" charset="-122"/>
                <a:cs typeface="微软雅黑" panose="020B0503020204020204" pitchFamily="34" charset="-122"/>
              </a:rPr>
              <a:t>进一步优化合规</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管理</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运行</a:t>
            </a:r>
            <a:r>
              <a:rPr lang="zh-CN" sz="2000" b="1" dirty="0" smtClean="0">
                <a:latin typeface="微软雅黑" panose="020B0503020204020204" pitchFamily="34" charset="-122"/>
                <a:ea typeface="微软雅黑" panose="020B0503020204020204" pitchFamily="34" charset="-122"/>
                <a:cs typeface="微软雅黑" panose="020B0503020204020204" pitchFamily="34" charset="-122"/>
              </a:rPr>
              <a:t>机制。</a:t>
            </a:r>
            <a:endParaRPr lang="zh-CN" sz="2000" dirty="0">
              <a:latin typeface="微软雅黑" panose="020B0503020204020204" pitchFamily="34" charset="-122"/>
              <a:ea typeface="微软雅黑" panose="020B0503020204020204" pitchFamily="34" charset="-122"/>
              <a:cs typeface="微软雅黑" panose="020B0503020204020204" pitchFamily="34" charset="-122"/>
            </a:endParaRPr>
          </a:p>
          <a:p>
            <a:pPr marL="571500" indent="-285750" algn="l" fontAlgn="auto">
              <a:lnSpc>
                <a:spcPct val="100000"/>
              </a:lnSpc>
              <a:spcBef>
                <a:spcPts val="500"/>
              </a:spcBef>
              <a:spcAft>
                <a:spcPts val="500"/>
              </a:spcAft>
              <a:buClrTx/>
              <a:buSzTx/>
              <a:buFont typeface="Wingdings" panose="05000000000000000000" charset="0"/>
              <a:buChar char="Ø"/>
            </a:pPr>
            <a:r>
              <a:rPr lang="zh-CN" altLang="zh-CN" sz="2000" b="1" dirty="0" smtClean="0"/>
              <a:t>优化风险识别机制</a:t>
            </a:r>
            <a:endParaRPr lang="zh-CN" altLang="zh-CN" sz="2000" b="1" dirty="0" smtClean="0"/>
          </a:p>
          <a:p>
            <a:pPr marL="647700" lvl="1" algn="l" fontAlgn="auto">
              <a:lnSpc>
                <a:spcPct val="100000"/>
              </a:lnSpc>
              <a:spcBef>
                <a:spcPts val="500"/>
              </a:spcBef>
              <a:spcAft>
                <a:spcPts val="500"/>
              </a:spcAft>
              <a:buClrTx/>
              <a:buSzTx/>
              <a:buFont typeface="Arial" panose="020B0604020202020204" pitchFamily="34" charset="0"/>
            </a:pPr>
            <a:r>
              <a:rPr lang="zh-CN" altLang="zh-CN" sz="2000" dirty="0" smtClean="0">
                <a:latin typeface="楷体" panose="02010609060101010101" charset="-122"/>
                <a:ea typeface="楷体" panose="02010609060101010101" charset="-122"/>
              </a:rPr>
              <a:t>定期、定量、分类、动态。</a:t>
            </a:r>
            <a:endParaRPr lang="zh-CN" altLang="zh-CN" sz="2000" dirty="0" smtClean="0">
              <a:latin typeface="楷体" panose="02010609060101010101" charset="-122"/>
              <a:ea typeface="楷体" panose="02010609060101010101" charset="-122"/>
            </a:endParaRPr>
          </a:p>
          <a:p>
            <a:pPr marL="680085" lvl="1" algn="l" fontAlgn="auto">
              <a:lnSpc>
                <a:spcPct val="100000"/>
              </a:lnSpc>
              <a:spcBef>
                <a:spcPts val="500"/>
              </a:spcBef>
              <a:spcAft>
                <a:spcPts val="500"/>
              </a:spcAft>
              <a:buClrTx/>
              <a:buSzTx/>
            </a:pPr>
            <a:endParaRPr lang="zh-CN" altLang="zh-CN" sz="2000" dirty="0" smtClean="0">
              <a:latin typeface="楷体" panose="02010609060101010101" charset="-122"/>
              <a:ea typeface="楷体" panose="02010609060101010101" charset="-122"/>
            </a:endParaRPr>
          </a:p>
          <a:p>
            <a:pPr marL="571500" indent="-285750" algn="l" fontAlgn="auto">
              <a:lnSpc>
                <a:spcPct val="100000"/>
              </a:lnSpc>
              <a:spcBef>
                <a:spcPts val="500"/>
              </a:spcBef>
              <a:spcAft>
                <a:spcPts val="500"/>
              </a:spcAft>
              <a:buClrTx/>
              <a:buSzTx/>
              <a:buFont typeface="Wingdings" panose="05000000000000000000" charset="0"/>
              <a:buChar char="Ø"/>
            </a:pPr>
            <a:r>
              <a:rPr lang="zh-CN" altLang="zh-CN" sz="2000" b="1" dirty="0" smtClean="0"/>
              <a:t>优化内部举报和查处机制。</a:t>
            </a:r>
            <a:endParaRPr lang="zh-CN" altLang="zh-CN" sz="2000" b="1" dirty="0" smtClean="0"/>
          </a:p>
          <a:p>
            <a:pPr marL="647700" lvl="1" indent="0" algn="l" fontAlgn="auto">
              <a:lnSpc>
                <a:spcPct val="100000"/>
              </a:lnSpc>
              <a:spcBef>
                <a:spcPts val="500"/>
              </a:spcBef>
              <a:spcAft>
                <a:spcPts val="500"/>
              </a:spcAft>
              <a:buClrTx/>
              <a:buSzTx/>
              <a:buFont typeface="Arial" panose="020B0604020202020204" pitchFamily="34" charset="0"/>
            </a:pPr>
            <a:r>
              <a:rPr lang="zh-CN" altLang="zh-CN" sz="2000" dirty="0" smtClean="0">
                <a:latin typeface="楷体" panose="02010609060101010101" charset="-122"/>
                <a:ea typeface="楷体" panose="02010609060101010101" charset="-122"/>
              </a:rPr>
              <a:t>研究符合与纪检、巡视相联动违规举报机制，通过内部纠偏机制，防止内部问题外部化，对待重大合规风险的零容忍，防止点上的合规事件发酵，发生蝴蝶效应，避免引起</a:t>
            </a:r>
            <a:r>
              <a:rPr lang="zh-CN" altLang="zh-CN" sz="2000" b="1" dirty="0" smtClean="0">
                <a:latin typeface="楷体" panose="02010609060101010101" charset="-122"/>
                <a:ea typeface="楷体" panose="02010609060101010101" charset="-122"/>
              </a:rPr>
              <a:t>系统性、全局性</a:t>
            </a:r>
            <a:r>
              <a:rPr lang="zh-CN" altLang="zh-CN" sz="2000" dirty="0" smtClean="0">
                <a:latin typeface="楷体" panose="02010609060101010101" charset="-122"/>
                <a:ea typeface="楷体" panose="02010609060101010101" charset="-122"/>
              </a:rPr>
              <a:t>风险。</a:t>
            </a:r>
            <a:endParaRPr lang="en-US" altLang="zh-CN" sz="2000" dirty="0" smtClean="0">
              <a:latin typeface="楷体" panose="02010609060101010101" charset="-122"/>
              <a:ea typeface="楷体" panose="02010609060101010101" charset="-122"/>
            </a:endParaRPr>
          </a:p>
          <a:p>
            <a:pPr marL="965835" lvl="1" indent="-285750" algn="l" fontAlgn="auto">
              <a:lnSpc>
                <a:spcPct val="100000"/>
              </a:lnSpc>
              <a:spcBef>
                <a:spcPts val="500"/>
              </a:spcBef>
              <a:spcAft>
                <a:spcPts val="500"/>
              </a:spcAft>
              <a:buClrTx/>
              <a:buSzTx/>
              <a:buFont typeface="Arial" panose="020B0604020202020204" pitchFamily="34" charset="0"/>
            </a:pPr>
            <a:endParaRPr lang="zh-CN" altLang="zh-CN" sz="2000" dirty="0" smtClean="0">
              <a:latin typeface="楷体" panose="02010609060101010101" charset="-122"/>
              <a:ea typeface="楷体" panose="02010609060101010101" charset="-122"/>
            </a:endParaRPr>
          </a:p>
          <a:p>
            <a:pPr marL="571500" indent="-285750" algn="l" fontAlgn="auto">
              <a:lnSpc>
                <a:spcPct val="100000"/>
              </a:lnSpc>
              <a:spcBef>
                <a:spcPts val="500"/>
              </a:spcBef>
              <a:spcAft>
                <a:spcPts val="500"/>
              </a:spcAft>
              <a:buClrTx/>
              <a:buSzTx/>
              <a:buFont typeface="Wingdings" panose="05000000000000000000" charset="0"/>
              <a:buChar char="Ø"/>
            </a:pPr>
            <a:r>
              <a:rPr lang="zh-CN" altLang="en-US" sz="2000" b="1" dirty="0" smtClean="0"/>
              <a:t>建立</a:t>
            </a:r>
            <a:r>
              <a:rPr lang="zh-CN" altLang="zh-CN" sz="2000" b="1" dirty="0" smtClean="0"/>
              <a:t>合规</a:t>
            </a:r>
            <a:r>
              <a:rPr lang="zh-CN" altLang="en-US" sz="2000" b="1" dirty="0" smtClean="0"/>
              <a:t>管理</a:t>
            </a:r>
            <a:r>
              <a:rPr lang="zh-CN" altLang="zh-CN" sz="2000" b="1" dirty="0" smtClean="0"/>
              <a:t>和业务融合</a:t>
            </a:r>
            <a:r>
              <a:rPr lang="zh-CN" altLang="en-US" sz="2000" b="1" dirty="0" smtClean="0"/>
              <a:t>的运行</a:t>
            </a:r>
            <a:r>
              <a:rPr lang="zh-CN" altLang="zh-CN" sz="2000" b="1" dirty="0" smtClean="0"/>
              <a:t>机制</a:t>
            </a:r>
            <a:endParaRPr lang="zh-CN" altLang="zh-CN" sz="2000" b="1" dirty="0" smtClean="0"/>
          </a:p>
          <a:p>
            <a:pPr marL="965835" lvl="1" indent="-285750" algn="l" fontAlgn="auto">
              <a:lnSpc>
                <a:spcPct val="100000"/>
              </a:lnSpc>
              <a:spcBef>
                <a:spcPts val="500"/>
              </a:spcBef>
              <a:spcAft>
                <a:spcPts val="500"/>
              </a:spcAft>
              <a:buClrTx/>
              <a:buSzTx/>
              <a:buFont typeface="Arial" panose="020B0604020202020204" pitchFamily="34" charset="0"/>
            </a:pPr>
            <a:r>
              <a:rPr lang="zh-CN" altLang="zh-CN" sz="2000" dirty="0" smtClean="0">
                <a:latin typeface="楷体" panose="02010609060101010101" charset="-122"/>
                <a:ea typeface="楷体" panose="02010609060101010101" charset="-122"/>
              </a:rPr>
              <a:t>项目全周期合规，实现合规运行机制和项目（业务的载体）运行机制的有机融合。</a:t>
            </a:r>
            <a:endParaRPr lang="zh-CN" altLang="zh-CN" sz="2000" dirty="0" smtClean="0">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724501" y="1688567"/>
            <a:ext cx="9681845" cy="4434868"/>
          </a:xfrm>
          <a:prstGeom prst="rect">
            <a:avLst/>
          </a:prstGeom>
          <a:noFill/>
          <a:ln w="9525">
            <a:noFill/>
          </a:ln>
        </p:spPr>
        <p:txBody>
          <a:bodyPr wrap="square">
            <a:spAutoFit/>
          </a:bodyPr>
          <a:lstStyle/>
          <a:p>
            <a:pPr algn="just">
              <a:lnSpc>
                <a:spcPts val="2700"/>
              </a:lnSpc>
              <a:spcBef>
                <a:spcPts val="600"/>
              </a:spcBef>
              <a:spcAft>
                <a:spcPts val="600"/>
              </a:spcAft>
              <a:buClrTx/>
              <a:buSzTx/>
              <a:buFontTx/>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（五）必须进一步拓展合规管理领域</a:t>
            </a:r>
            <a:endParaRPr lang="en-US" sz="2000" b="0" dirty="0">
              <a:latin typeface="微软雅黑" panose="020B0503020204020204" pitchFamily="34" charset="-122"/>
              <a:ea typeface="微软雅黑" panose="020B0503020204020204" pitchFamily="34" charset="-122"/>
              <a:cs typeface="微软雅黑" panose="020B0503020204020204" pitchFamily="34" charset="-122"/>
            </a:endParaRPr>
          </a:p>
          <a:p>
            <a:pPr marL="571500" indent="-285750" algn="just">
              <a:lnSpc>
                <a:spcPts val="2700"/>
              </a:lnSpc>
              <a:spcBef>
                <a:spcPts val="600"/>
              </a:spcBef>
              <a:spcAft>
                <a:spcPts val="600"/>
              </a:spcAft>
              <a:buClrTx/>
              <a:buSzTx/>
              <a:buFont typeface="Wingdings" panose="05000000000000000000" charset="0"/>
              <a:buChar char="Ø"/>
            </a:pPr>
            <a:r>
              <a:rPr lang="zh-CN" altLang="zh-CN" sz="2000" b="1" dirty="0" smtClean="0">
                <a:latin typeface="楷体" panose="02010609060101010101" charset="-122"/>
                <a:ea typeface="楷体" panose="02010609060101010101" charset="-122"/>
                <a:cs typeface="楷体" panose="02010609060101010101" charset="-122"/>
              </a:rPr>
              <a:t>海外业务和国内业务合规体系建设的一体化策划，差异化推进。</a:t>
            </a:r>
            <a:endParaRPr lang="zh-CN" altLang="zh-CN" sz="2000" b="1" dirty="0" smtClean="0">
              <a:latin typeface="楷体" panose="02010609060101010101" charset="-122"/>
              <a:ea typeface="楷体" panose="02010609060101010101" charset="-122"/>
              <a:cs typeface="楷体" panose="02010609060101010101" charset="-122"/>
            </a:endParaRPr>
          </a:p>
          <a:p>
            <a:pPr marL="571500" indent="-285750" algn="just">
              <a:lnSpc>
                <a:spcPts val="2700"/>
              </a:lnSpc>
              <a:spcBef>
                <a:spcPts val="600"/>
              </a:spcBef>
              <a:spcAft>
                <a:spcPts val="600"/>
              </a:spcAft>
              <a:buClrTx/>
              <a:buSzTx/>
              <a:buFont typeface="Wingdings" panose="05000000000000000000" charset="0"/>
              <a:buChar char="Ø"/>
            </a:pPr>
            <a:r>
              <a:rPr lang="zh-CN" altLang="zh-CN" sz="2000" b="1" dirty="0" smtClean="0">
                <a:latin typeface="楷体" panose="02010609060101010101" charset="-122"/>
                <a:ea typeface="楷体" panose="02010609060101010101" charset="-122"/>
                <a:cs typeface="楷体" panose="02010609060101010101" charset="-122"/>
              </a:rPr>
              <a:t>打造合规管理的升级版，从小合规向大合规发展。</a:t>
            </a:r>
            <a:endParaRPr lang="zh-CN" altLang="zh-CN" sz="2000" b="1" dirty="0" smtClean="0">
              <a:latin typeface="楷体" panose="02010609060101010101" charset="-122"/>
              <a:ea typeface="楷体" panose="02010609060101010101" charset="-122"/>
              <a:cs typeface="楷体" panose="02010609060101010101" charset="-122"/>
            </a:endParaRPr>
          </a:p>
          <a:p>
            <a:pPr marL="571500" lvl="1" algn="just">
              <a:lnSpc>
                <a:spcPts val="2700"/>
              </a:lnSpc>
              <a:spcBef>
                <a:spcPts val="600"/>
              </a:spcBef>
              <a:spcAft>
                <a:spcPts val="600"/>
              </a:spcAft>
              <a:buClrTx/>
              <a:buSzTx/>
              <a:buFont typeface="Arial" panose="020B0604020202020204" pitchFamily="34" charset="0"/>
            </a:pPr>
            <a:r>
              <a:rPr lang="zh-CN" altLang="zh-CN" sz="2000" b="0" dirty="0" smtClean="0">
                <a:latin typeface="楷体" panose="02010609060101010101" charset="-122"/>
                <a:ea typeface="楷体" panose="02010609060101010101" charset="-122"/>
                <a:cs typeface="楷体" panose="02010609060101010101" charset="-122"/>
              </a:rPr>
              <a:t>在坚持防范以反腐败、反商业贿赂、反欺诈方面合规风险的同时，注重防范国家安全审查、反垄断、反洗钱、数据保护等合规风险。</a:t>
            </a:r>
            <a:endParaRPr lang="zh-CN" sz="2000" b="0" dirty="0">
              <a:latin typeface="楷体" panose="02010609060101010101" charset="-122"/>
              <a:ea typeface="楷体" panose="02010609060101010101" charset="-122"/>
              <a:cs typeface="楷体" panose="02010609060101010101" charset="-122"/>
            </a:endParaRPr>
          </a:p>
          <a:p>
            <a:pPr marL="571500" lvl="1" indent="-285750" algn="just">
              <a:lnSpc>
                <a:spcPts val="2700"/>
              </a:lnSpc>
              <a:spcBef>
                <a:spcPts val="600"/>
              </a:spcBef>
              <a:spcAft>
                <a:spcPts val="600"/>
              </a:spcAft>
              <a:buFont typeface="Wingdings" panose="05000000000000000000" charset="0"/>
              <a:buChar char="Ø"/>
            </a:pPr>
            <a:r>
              <a:rPr lang="zh-CN" altLang="zh-CN" sz="2000" b="1" dirty="0">
                <a:latin typeface="楷体" panose="02010609060101010101" charset="-122"/>
                <a:ea typeface="楷体" panose="02010609060101010101" charset="-122"/>
                <a:cs typeface="楷体" panose="02010609060101010101" charset="-122"/>
              </a:rPr>
              <a:t>积极履行社会责任，符合法律法规等成文之规的同时，遵守商业伦理等不成文之规。</a:t>
            </a:r>
            <a:endParaRPr lang="zh-CN" altLang="zh-CN" sz="2000" b="1" dirty="0">
              <a:latin typeface="楷体" panose="02010609060101010101" charset="-122"/>
              <a:ea typeface="楷体" panose="02010609060101010101" charset="-122"/>
              <a:cs typeface="楷体" panose="02010609060101010101" charset="-122"/>
            </a:endParaRPr>
          </a:p>
          <a:p>
            <a:pPr marL="571500" indent="-285750" algn="just">
              <a:lnSpc>
                <a:spcPts val="2700"/>
              </a:lnSpc>
              <a:spcBef>
                <a:spcPts val="600"/>
              </a:spcBef>
              <a:spcAft>
                <a:spcPts val="600"/>
              </a:spcAft>
              <a:buClrTx/>
              <a:buSzTx/>
              <a:buFont typeface="Wingdings" panose="05000000000000000000" charset="0"/>
              <a:buChar char="Ø"/>
            </a:pPr>
            <a:r>
              <a:rPr lang="zh-CN" altLang="zh-CN" sz="2000" b="1" dirty="0" smtClean="0">
                <a:latin typeface="楷体" panose="02010609060101010101" charset="-122"/>
                <a:ea typeface="楷体" panose="02010609060101010101" charset="-122"/>
                <a:cs typeface="楷体" panose="02010609060101010101" charset="-122"/>
              </a:rPr>
              <a:t>要向供应链延伸，提升产业链条的竞争力。</a:t>
            </a:r>
            <a:endParaRPr lang="zh-CN" altLang="zh-CN" sz="2000" b="1" dirty="0" smtClean="0">
              <a:latin typeface="楷体" panose="02010609060101010101" charset="-122"/>
              <a:ea typeface="楷体" panose="02010609060101010101" charset="-122"/>
              <a:cs typeface="楷体" panose="02010609060101010101" charset="-122"/>
            </a:endParaRPr>
          </a:p>
          <a:p>
            <a:pPr marL="571500" lvl="1" algn="just">
              <a:lnSpc>
                <a:spcPts val="2700"/>
              </a:lnSpc>
              <a:spcBef>
                <a:spcPts val="600"/>
              </a:spcBef>
              <a:spcAft>
                <a:spcPts val="600"/>
              </a:spcAft>
              <a:buFont typeface="Arial" panose="020B0604020202020204" pitchFamily="34" charset="0"/>
            </a:pPr>
            <a:r>
              <a:rPr lang="zh-CN" altLang="zh-CN" sz="2000" dirty="0">
                <a:latin typeface="楷体" panose="02010609060101010101" charset="-122"/>
                <a:ea typeface="楷体" panose="02010609060101010101" charset="-122"/>
                <a:cs typeface="楷体" panose="02010609060101010101" charset="-122"/>
              </a:rPr>
              <a:t>同时积极履行国有企业的社会责任，带动相关企业的合规体系建设，共同推进生态圈的合规。</a:t>
            </a:r>
            <a:endParaRPr lang="en-US" altLang="zh-CN" sz="2000" dirty="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871821" y="1948849"/>
            <a:ext cx="9681845" cy="2746906"/>
          </a:xfrm>
          <a:prstGeom prst="rect">
            <a:avLst/>
          </a:prstGeom>
          <a:noFill/>
          <a:ln w="9525">
            <a:noFill/>
          </a:ln>
        </p:spPr>
        <p:txBody>
          <a:bodyPr wrap="square">
            <a:spAutoFit/>
          </a:bodyPr>
          <a:lstStyle/>
          <a:p>
            <a:pPr algn="just">
              <a:spcBef>
                <a:spcPts val="600"/>
              </a:spcBef>
              <a:spcAft>
                <a:spcPts val="600"/>
              </a:spcAft>
              <a:buClrTx/>
              <a:buSzTx/>
              <a:buFontTx/>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（六）必须进一步升级合规管理信息化手段</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628650" lvl="1" indent="-342900" algn="just">
              <a:lnSpc>
                <a:spcPts val="2700"/>
              </a:lnSpc>
              <a:spcBef>
                <a:spcPts val="600"/>
              </a:spcBef>
              <a:spcAft>
                <a:spcPts val="600"/>
              </a:spcAft>
              <a:buClrTx/>
              <a:buSzTx/>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合规管理工具系统，制度流程化、流程数据化。</a:t>
            </a:r>
            <a:endParaRPr lang="zh-CN" altLang="zh-CN" sz="2000" b="1" dirty="0" smtClean="0">
              <a:latin typeface="楷体" panose="02010609060101010101" charset="-122"/>
              <a:ea typeface="楷体" panose="02010609060101010101" charset="-122"/>
              <a:cs typeface="楷体" panose="02010609060101010101" charset="-122"/>
            </a:endParaRPr>
          </a:p>
          <a:p>
            <a:pPr marL="628650" lvl="1" indent="-342900" algn="just">
              <a:lnSpc>
                <a:spcPts val="2700"/>
              </a:lnSpc>
              <a:spcBef>
                <a:spcPts val="600"/>
              </a:spcBef>
              <a:spcAft>
                <a:spcPts val="600"/>
              </a:spcAft>
              <a:buClrTx/>
              <a:buSzTx/>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专业合规</a:t>
            </a:r>
            <a:r>
              <a:rPr lang="zh-CN" altLang="en-US" sz="2000" b="1" dirty="0" smtClean="0">
                <a:latin typeface="楷体" panose="02010609060101010101" charset="-122"/>
                <a:ea typeface="楷体" panose="02010609060101010101" charset="-122"/>
                <a:cs typeface="楷体" panose="02010609060101010101" charset="-122"/>
              </a:rPr>
              <a:t>规则和案例</a:t>
            </a:r>
            <a:r>
              <a:rPr lang="zh-CN" altLang="zh-CN" sz="2000" b="1" dirty="0" smtClean="0">
                <a:latin typeface="楷体" panose="02010609060101010101" charset="-122"/>
                <a:ea typeface="楷体" panose="02010609060101010101" charset="-122"/>
                <a:cs typeface="楷体" panose="02010609060101010101" charset="-122"/>
              </a:rPr>
              <a:t>数据库。</a:t>
            </a:r>
            <a:endParaRPr lang="zh-CN" altLang="zh-CN" sz="2000" b="1" dirty="0" smtClean="0">
              <a:latin typeface="楷体" panose="02010609060101010101" charset="-122"/>
              <a:ea typeface="楷体" panose="02010609060101010101" charset="-122"/>
              <a:cs typeface="楷体" panose="02010609060101010101" charset="-122"/>
            </a:endParaRPr>
          </a:p>
          <a:p>
            <a:pPr marL="628650" lvl="1" indent="-342900" algn="just">
              <a:lnSpc>
                <a:spcPts val="2700"/>
              </a:lnSpc>
              <a:spcBef>
                <a:spcPts val="600"/>
              </a:spcBef>
              <a:spcAft>
                <a:spcPts val="600"/>
              </a:spcAft>
              <a:buClrTx/>
              <a:buSzTx/>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合规审核进流程。</a:t>
            </a:r>
            <a:endParaRPr lang="en-US" altLang="zh-CN" sz="2000" b="1" dirty="0" smtClean="0">
              <a:latin typeface="楷体" panose="02010609060101010101" charset="-122"/>
              <a:ea typeface="楷体" panose="02010609060101010101" charset="-122"/>
              <a:cs typeface="楷体" panose="02010609060101010101" charset="-122"/>
            </a:endParaRPr>
          </a:p>
          <a:p>
            <a:pPr marL="628650" lvl="1" indent="-342900" algn="just">
              <a:lnSpc>
                <a:spcPts val="2700"/>
              </a:lnSpc>
              <a:spcBef>
                <a:spcPts val="600"/>
              </a:spcBef>
              <a:spcAft>
                <a:spcPts val="600"/>
              </a:spcAft>
              <a:buClrTx/>
              <a:buSzTx/>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合规管理工具系统与其他系统的适时共享、数据互联互通、数据交互、合规风险在线监测和预警。   </a:t>
            </a:r>
            <a:endParaRPr lang="zh-CN" altLang="zh-CN" sz="2000" b="1" dirty="0" smtClean="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28429"/>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339102" cy="461665"/>
            </a:xfrm>
            <a:prstGeom prst="rect">
              <a:avLst/>
            </a:prstGeom>
            <a:noFill/>
          </p:spPr>
          <p:txBody>
            <a:bodyPr wrap="none" rtlCol="0">
              <a:spAutoFit/>
            </a:bodyPr>
            <a:lstStyle/>
            <a:p>
              <a:pPr algn="l"/>
              <a:r>
                <a:rPr lang="zh-CN" altLang="en-US" sz="2400" b="1" dirty="0">
                  <a:solidFill>
                    <a:srgbClr val="C00000"/>
                  </a:solidFill>
                  <a:cs typeface="+mn-ea"/>
                  <a:sym typeface="+mn-lt"/>
                </a:rPr>
                <a:t>二、启示和借鉴</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936625" y="1686560"/>
            <a:ext cx="9970135" cy="4234493"/>
          </a:xfrm>
          <a:prstGeom prst="rect">
            <a:avLst/>
          </a:prstGeom>
          <a:noFill/>
          <a:ln w="9525">
            <a:noFill/>
          </a:ln>
        </p:spPr>
        <p:txBody>
          <a:bodyPr wrap="square">
            <a:spAutoFit/>
          </a:bodyPr>
          <a:lstStyle/>
          <a:p>
            <a:pPr algn="just" fontAlgn="auto">
              <a:spcBef>
                <a:spcPts val="500"/>
              </a:spcBef>
              <a:spcAft>
                <a:spcPts val="500"/>
              </a:spcAft>
              <a:buClrTx/>
              <a:buSzTx/>
              <a:buFontTx/>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（七）必须进一步细化合规管理体系建设路径</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企业</a:t>
            </a:r>
            <a:r>
              <a:rPr lang="zh-CN" altLang="zh-CN" sz="2000" dirty="0">
                <a:latin typeface="楷体" panose="02010609060101010101" charset="-122"/>
                <a:ea typeface="楷体" panose="02010609060101010101" charset="-122"/>
                <a:cs typeface="楷体" panose="02010609060101010101" charset="-122"/>
              </a:rPr>
              <a:t>的合规管理体系建设应</a:t>
            </a:r>
            <a:r>
              <a:rPr lang="zh-CN" altLang="zh-CN" sz="2000" b="1" dirty="0">
                <a:latin typeface="楷体" panose="02010609060101010101" charset="-122"/>
                <a:ea typeface="楷体" panose="02010609060101010101" charset="-122"/>
                <a:cs typeface="楷体" panose="02010609060101010101" charset="-122"/>
              </a:rPr>
              <a:t>坚持高目标导向</a:t>
            </a:r>
            <a:r>
              <a:rPr lang="zh-CN" altLang="zh-CN" sz="2000" dirty="0">
                <a:latin typeface="楷体" panose="02010609060101010101" charset="-122"/>
                <a:ea typeface="楷体" panose="02010609060101010101" charset="-122"/>
                <a:cs typeface="楷体" panose="02010609060101010101" charset="-122"/>
              </a:rPr>
              <a:t>，</a:t>
            </a:r>
            <a:r>
              <a:rPr lang="zh-CN" altLang="zh-CN" sz="2000" b="1" dirty="0">
                <a:latin typeface="楷体" panose="02010609060101010101" charset="-122"/>
                <a:ea typeface="楷体" panose="02010609060101010101" charset="-122"/>
                <a:cs typeface="楷体" panose="02010609060101010101" charset="-122"/>
              </a:rPr>
              <a:t>参照国际通行标准</a:t>
            </a:r>
            <a:r>
              <a:rPr lang="zh-CN" altLang="zh-CN" sz="2000" dirty="0" smtClean="0">
                <a:latin typeface="楷体" panose="02010609060101010101" charset="-122"/>
                <a:ea typeface="楷体" panose="02010609060101010101" charset="-122"/>
                <a:cs typeface="楷体" panose="02010609060101010101" charset="-122"/>
              </a:rPr>
              <a:t>开展</a:t>
            </a:r>
            <a:r>
              <a:rPr lang="zh-CN" altLang="en-US" sz="2000" dirty="0" smtClean="0">
                <a:latin typeface="楷体" panose="02010609060101010101" charset="-122"/>
                <a:ea typeface="楷体" panose="02010609060101010101" charset="-122"/>
                <a:cs typeface="楷体" panose="02010609060101010101" charset="-122"/>
              </a:rPr>
              <a:t>，</a:t>
            </a:r>
            <a:r>
              <a:rPr lang="zh-CN" altLang="zh-CN" sz="2000" dirty="0" smtClean="0">
                <a:latin typeface="楷体" panose="02010609060101010101" charset="-122"/>
                <a:ea typeface="楷体" panose="02010609060101010101" charset="-122"/>
                <a:cs typeface="楷体" panose="02010609060101010101" charset="-122"/>
              </a:rPr>
              <a:t>同时</a:t>
            </a:r>
            <a:r>
              <a:rPr lang="zh-CN" altLang="zh-CN" sz="2000" dirty="0">
                <a:latin typeface="楷体" panose="02010609060101010101" charset="-122"/>
                <a:ea typeface="楷体" panose="02010609060101010101" charset="-122"/>
                <a:cs typeface="楷体" panose="02010609060101010101" charset="-122"/>
              </a:rPr>
              <a:t>要注重结合本企业的实际</a:t>
            </a:r>
            <a:r>
              <a:rPr lang="zh-CN" altLang="zh-CN" sz="2000" dirty="0" smtClean="0">
                <a:latin typeface="楷体" panose="02010609060101010101" charset="-122"/>
                <a:ea typeface="楷体" panose="02010609060101010101" charset="-122"/>
                <a:cs typeface="楷体" panose="02010609060101010101" charset="-122"/>
              </a:rPr>
              <a:t>。</a:t>
            </a:r>
            <a:endParaRPr lang="en-US" altLang="zh-CN" sz="2000" dirty="0">
              <a:latin typeface="楷体" panose="02010609060101010101" charset="-122"/>
              <a:ea typeface="楷体" panose="02010609060101010101" charset="-122"/>
              <a:cs typeface="楷体" panose="02010609060101010101"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dirty="0" smtClean="0">
                <a:latin typeface="楷体" panose="02010609060101010101" charset="-122"/>
                <a:ea typeface="楷体" panose="02010609060101010101" charset="-122"/>
                <a:cs typeface="楷体" panose="02010609060101010101" charset="-122"/>
              </a:rPr>
              <a:t>从</a:t>
            </a:r>
            <a:r>
              <a:rPr lang="zh-CN" altLang="en-US" sz="2000" dirty="0" smtClean="0">
                <a:latin typeface="楷体" panose="02010609060101010101" charset="-122"/>
                <a:ea typeface="楷体" panose="02010609060101010101" charset="-122"/>
                <a:cs typeface="楷体" panose="02010609060101010101" charset="-122"/>
              </a:rPr>
              <a:t>以上五家</a:t>
            </a:r>
            <a:r>
              <a:rPr lang="zh-CN" altLang="zh-CN" sz="2000" dirty="0" smtClean="0">
                <a:latin typeface="楷体" panose="02010609060101010101" charset="-122"/>
                <a:ea typeface="楷体" panose="02010609060101010101" charset="-122"/>
                <a:cs typeface="楷体" panose="02010609060101010101" charset="-122"/>
              </a:rPr>
              <a:t>德国</a:t>
            </a:r>
            <a:r>
              <a:rPr lang="zh-CN" altLang="zh-CN" sz="2000" dirty="0">
                <a:latin typeface="楷体" panose="02010609060101010101" charset="-122"/>
                <a:ea typeface="楷体" panose="02010609060101010101" charset="-122"/>
                <a:cs typeface="楷体" panose="02010609060101010101" charset="-122"/>
              </a:rPr>
              <a:t>企业合规管理和国际实践</a:t>
            </a:r>
            <a:r>
              <a:rPr lang="zh-CN" altLang="zh-CN" sz="2000" dirty="0" smtClean="0">
                <a:latin typeface="楷体" panose="02010609060101010101" charset="-122"/>
                <a:ea typeface="楷体" panose="02010609060101010101" charset="-122"/>
                <a:cs typeface="楷体" panose="02010609060101010101" charset="-122"/>
              </a:rPr>
              <a:t>来看</a:t>
            </a:r>
            <a:r>
              <a:rPr lang="zh-CN" altLang="en-US" sz="2000" dirty="0" smtClean="0">
                <a:latin typeface="楷体" panose="02010609060101010101" charset="-122"/>
                <a:ea typeface="楷体" panose="02010609060101010101" charset="-122"/>
                <a:cs typeface="楷体" panose="02010609060101010101" charset="-122"/>
              </a:rPr>
              <a:t>，推进</a:t>
            </a:r>
            <a:r>
              <a:rPr lang="zh-CN" altLang="zh-CN" sz="2000" b="1" dirty="0" smtClean="0">
                <a:latin typeface="楷体" panose="02010609060101010101" charset="-122"/>
                <a:ea typeface="楷体" panose="02010609060101010101" charset="-122"/>
                <a:cs typeface="楷体" panose="02010609060101010101" charset="-122"/>
              </a:rPr>
              <a:t>合</a:t>
            </a:r>
            <a:r>
              <a:rPr lang="zh-CN" altLang="zh-CN" sz="2000" b="1" dirty="0">
                <a:latin typeface="楷体" panose="02010609060101010101" charset="-122"/>
                <a:ea typeface="楷体" panose="02010609060101010101" charset="-122"/>
                <a:cs typeface="楷体" panose="02010609060101010101" charset="-122"/>
              </a:rPr>
              <a:t>规管理体系建设一定要坚持</a:t>
            </a:r>
            <a:r>
              <a:rPr lang="zh-CN" altLang="zh-CN" sz="2000" b="1" dirty="0" smtClean="0">
                <a:latin typeface="楷体" panose="02010609060101010101" charset="-122"/>
                <a:ea typeface="楷体" panose="02010609060101010101" charset="-122"/>
                <a:cs typeface="楷体" panose="02010609060101010101" charset="-122"/>
              </a:rPr>
              <a:t>最佳国际</a:t>
            </a:r>
            <a:r>
              <a:rPr lang="zh-CN" altLang="zh-CN" sz="2000" b="1" dirty="0">
                <a:latin typeface="楷体" panose="02010609060101010101" charset="-122"/>
                <a:ea typeface="楷体" panose="02010609060101010101" charset="-122"/>
                <a:cs typeface="楷体" panose="02010609060101010101" charset="-122"/>
              </a:rPr>
              <a:t>实践和企业具体实际相结合的原则</a:t>
            </a:r>
            <a:r>
              <a:rPr lang="zh-CN" altLang="zh-CN" sz="2000" b="1" dirty="0" smtClean="0">
                <a:latin typeface="楷体" panose="02010609060101010101" charset="-122"/>
                <a:ea typeface="楷体" panose="02010609060101010101" charset="-122"/>
                <a:cs typeface="楷体" panose="02010609060101010101" charset="-122"/>
              </a:rPr>
              <a:t>。</a:t>
            </a:r>
            <a:endParaRPr lang="en-US" altLang="zh-CN" sz="2000" b="1" dirty="0" smtClean="0">
              <a:latin typeface="楷体" panose="02010609060101010101" charset="-122"/>
              <a:ea typeface="楷体" panose="02010609060101010101" charset="-122"/>
              <a:cs typeface="楷体" panose="02010609060101010101"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处理</a:t>
            </a:r>
            <a:r>
              <a:rPr lang="zh-CN" altLang="zh-CN" sz="2000" b="1" dirty="0">
                <a:latin typeface="楷体" panose="02010609060101010101" charset="-122"/>
                <a:ea typeface="楷体" panose="02010609060101010101" charset="-122"/>
                <a:cs typeface="楷体" panose="02010609060101010101" charset="-122"/>
              </a:rPr>
              <a:t>好整体推动和分类指导的关系。</a:t>
            </a:r>
            <a:endParaRPr lang="zh-CN" altLang="zh-CN" sz="2000" b="1" dirty="0">
              <a:latin typeface="楷体" panose="02010609060101010101" charset="-122"/>
              <a:ea typeface="楷体" panose="02010609060101010101" charset="-122"/>
              <a:cs typeface="楷体" panose="02010609060101010101"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处理</a:t>
            </a:r>
            <a:r>
              <a:rPr lang="zh-CN" altLang="zh-CN" sz="2000" b="1" dirty="0">
                <a:latin typeface="楷体" panose="02010609060101010101" charset="-122"/>
                <a:ea typeface="楷体" panose="02010609060101010101" charset="-122"/>
                <a:cs typeface="楷体" panose="02010609060101010101" charset="-122"/>
              </a:rPr>
              <a:t>好统一规划和分步实施的关系。</a:t>
            </a:r>
            <a:endParaRPr lang="zh-CN" altLang="zh-CN" sz="2000" b="1" dirty="0">
              <a:latin typeface="楷体" panose="02010609060101010101" charset="-122"/>
              <a:ea typeface="楷体" panose="02010609060101010101" charset="-122"/>
              <a:cs typeface="楷体" panose="02010609060101010101"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处理</a:t>
            </a:r>
            <a:r>
              <a:rPr lang="zh-CN" altLang="zh-CN" sz="2000" b="1" dirty="0">
                <a:latin typeface="楷体" panose="02010609060101010101" charset="-122"/>
                <a:ea typeface="楷体" panose="02010609060101010101" charset="-122"/>
                <a:cs typeface="楷体" panose="02010609060101010101" charset="-122"/>
              </a:rPr>
              <a:t>好规定动作和自选动作的关系。</a:t>
            </a:r>
            <a:endParaRPr lang="zh-CN" altLang="zh-CN" sz="2000" b="1" dirty="0">
              <a:latin typeface="楷体" panose="02010609060101010101" charset="-122"/>
              <a:ea typeface="楷体" panose="02010609060101010101" charset="-122"/>
              <a:cs typeface="楷体" panose="02010609060101010101"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处理</a:t>
            </a:r>
            <a:r>
              <a:rPr lang="zh-CN" altLang="zh-CN" sz="2000" b="1" dirty="0">
                <a:latin typeface="楷体" panose="02010609060101010101" charset="-122"/>
                <a:ea typeface="楷体" panose="02010609060101010101" charset="-122"/>
                <a:cs typeface="楷体" panose="02010609060101010101" charset="-122"/>
              </a:rPr>
              <a:t>好合规系统和其他管理系统的关系。</a:t>
            </a:r>
            <a:endParaRPr lang="zh-CN" altLang="zh-CN" sz="2000" b="1" dirty="0">
              <a:latin typeface="楷体" panose="02010609060101010101" charset="-122"/>
              <a:ea typeface="楷体" panose="02010609060101010101" charset="-122"/>
              <a:cs typeface="楷体" panose="02010609060101010101" charset="-122"/>
            </a:endParaRPr>
          </a:p>
          <a:p>
            <a:pPr marL="285750" indent="-285750" fontAlgn="auto">
              <a:lnSpc>
                <a:spcPct val="100000"/>
              </a:lnSpc>
              <a:spcBef>
                <a:spcPts val="600"/>
              </a:spcBef>
              <a:spcAft>
                <a:spcPts val="600"/>
              </a:spcAft>
              <a:buFont typeface="Arial" panose="020B0604020202020204" pitchFamily="34" charset="0"/>
              <a:buChar char="•"/>
            </a:pPr>
            <a:r>
              <a:rPr lang="zh-CN" altLang="zh-CN" sz="2000" b="1" dirty="0" smtClean="0">
                <a:latin typeface="楷体" panose="02010609060101010101" charset="-122"/>
                <a:ea typeface="楷体" panose="02010609060101010101" charset="-122"/>
                <a:cs typeface="楷体" panose="02010609060101010101" charset="-122"/>
              </a:rPr>
              <a:t>处理</a:t>
            </a:r>
            <a:r>
              <a:rPr lang="zh-CN" altLang="zh-CN" sz="2000" b="1" dirty="0">
                <a:latin typeface="楷体" panose="02010609060101010101" charset="-122"/>
                <a:ea typeface="楷体" panose="02010609060101010101" charset="-122"/>
                <a:cs typeface="楷体" panose="02010609060101010101" charset="-122"/>
              </a:rPr>
              <a:t>好商业机会和合规底线之间的关系</a:t>
            </a:r>
            <a:r>
              <a:rPr lang="zh-CN" altLang="zh-CN" sz="2000" b="1" dirty="0" smtClean="0">
                <a:latin typeface="楷体" panose="02010609060101010101" charset="-122"/>
                <a:ea typeface="楷体" panose="02010609060101010101" charset="-122"/>
                <a:cs typeface="楷体" panose="02010609060101010101" charset="-122"/>
              </a:rPr>
              <a:t>。</a:t>
            </a:r>
            <a:endParaRPr lang="zh-CN" altLang="zh-CN" sz="2000" b="1" dirty="0" smtClean="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 Placeholder 7"/>
          <p:cNvSpPr txBox="1"/>
          <p:nvPr/>
        </p:nvSpPr>
        <p:spPr>
          <a:xfrm>
            <a:off x="1497247" y="2292063"/>
            <a:ext cx="3847838"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2300"/>
              </a:lnSpc>
              <a:spcBef>
                <a:spcPts val="1000"/>
              </a:spcBef>
              <a:spcAft>
                <a:spcPts val="0"/>
              </a:spcAft>
              <a:buClrTx/>
              <a:buSzTx/>
              <a:buFont typeface="Arial" panose="020B0604020202020204" pitchFamily="34" charset="0"/>
              <a:buNone/>
              <a:defRPr/>
            </a:pPr>
            <a:r>
              <a:rPr kumimoji="0" lang="zh-CN" altLang="en-US" sz="2800" i="0" u="none" strike="noStrike" kern="1200" cap="none" normalizeH="0" baseline="0" dirty="0">
                <a:solidFill>
                  <a:srgbClr val="C00000"/>
                </a:solidFill>
                <a:latin typeface="+mn-lt"/>
                <a:cs typeface="+mn-ea"/>
                <a:sym typeface="+mn-lt"/>
              </a:rPr>
              <a:t>国家安全审查</a:t>
            </a:r>
            <a:endParaRPr kumimoji="0" lang="zh-CN" altLang="en-US" sz="2800" i="0" u="none" strike="noStrike" kern="1200" cap="none" spc="0" normalizeH="0" baseline="0" dirty="0">
              <a:solidFill>
                <a:srgbClr val="C00000"/>
              </a:solidFill>
              <a:latin typeface="+mn-lt"/>
              <a:cs typeface="+mn-ea"/>
              <a:sym typeface="+mn-lt"/>
            </a:endParaRPr>
          </a:p>
        </p:txBody>
      </p:sp>
      <p:sp>
        <p:nvSpPr>
          <p:cNvPr id="97" name="Text Placeholder 7"/>
          <p:cNvSpPr txBox="1"/>
          <p:nvPr/>
        </p:nvSpPr>
        <p:spPr>
          <a:xfrm>
            <a:off x="1513205" y="4779645"/>
            <a:ext cx="3472815" cy="404495"/>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zh-CN" altLang="en-US" sz="2800" i="0" u="none" strike="noStrike" kern="1200" cap="none" spc="0" normalizeH="0" baseline="0" dirty="0">
                <a:solidFill>
                  <a:srgbClr val="C00000"/>
                </a:solidFill>
                <a:latin typeface="+mn-lt"/>
                <a:cs typeface="+mn-ea"/>
                <a:sym typeface="+mn-lt"/>
              </a:rPr>
              <a:t>数据保护基本法律规定和最新趋势</a:t>
            </a:r>
            <a:endParaRPr kumimoji="0" lang="zh-CN" altLang="en-US" sz="2800" i="0" u="none" strike="noStrike" kern="1200" cap="none" spc="0" normalizeH="0" baseline="0" dirty="0">
              <a:solidFill>
                <a:srgbClr val="C00000"/>
              </a:solidFill>
              <a:latin typeface="+mn-lt"/>
              <a:cs typeface="+mn-ea"/>
              <a:sym typeface="+mn-lt"/>
            </a:endParaRPr>
          </a:p>
        </p:txBody>
      </p:sp>
      <p:sp>
        <p:nvSpPr>
          <p:cNvPr id="19" name="Text Placeholder 7"/>
          <p:cNvSpPr txBox="1"/>
          <p:nvPr/>
        </p:nvSpPr>
        <p:spPr>
          <a:xfrm>
            <a:off x="6942083" y="2194759"/>
            <a:ext cx="3847838"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2300"/>
              </a:lnSpc>
              <a:spcBef>
                <a:spcPts val="1000"/>
              </a:spcBef>
              <a:spcAft>
                <a:spcPts val="0"/>
              </a:spcAft>
              <a:buClrTx/>
              <a:buSzTx/>
              <a:buFont typeface="Arial" panose="020B0604020202020204" pitchFamily="34" charset="0"/>
              <a:buNone/>
              <a:defRPr/>
            </a:pPr>
            <a:endParaRPr kumimoji="0" lang="en-GB" sz="1600" b="0" i="0" u="none" strike="noStrike" kern="1200" cap="none" spc="0" normalizeH="0" baseline="0" noProof="0" dirty="0">
              <a:ln>
                <a:noFill/>
              </a:ln>
              <a:solidFill>
                <a:srgbClr val="222A35"/>
              </a:solidFill>
              <a:effectLst/>
              <a:uLnTx/>
              <a:uFillTx/>
              <a:latin typeface="STHeiti Light" charset="-122"/>
              <a:ea typeface="STHeiti Light" charset="-122"/>
              <a:cs typeface="STHeiti Light" charset="-122"/>
              <a:sym typeface="+mn-lt"/>
            </a:endParaRPr>
          </a:p>
        </p:txBody>
      </p:sp>
      <p:sp>
        <p:nvSpPr>
          <p:cNvPr id="20" name="Text Placeholder 7"/>
          <p:cNvSpPr txBox="1"/>
          <p:nvPr/>
        </p:nvSpPr>
        <p:spPr>
          <a:xfrm>
            <a:off x="7257415" y="2599055"/>
            <a:ext cx="3925570" cy="452120"/>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algn="l" defTabSz="914400" rtl="0" eaLnBrk="1" fontAlgn="auto" latinLnBrk="0" hangingPunct="1">
              <a:lnSpc>
                <a:spcPct val="100000"/>
              </a:lnSpc>
              <a:spcBef>
                <a:spcPts val="1000"/>
              </a:spcBef>
              <a:spcAft>
                <a:spcPts val="0"/>
              </a:spcAft>
              <a:buClrTx/>
              <a:buSzTx/>
              <a:buFont typeface="Arial" panose="020B0604020202020204" pitchFamily="34" charset="0"/>
              <a:buNone/>
              <a:defRPr/>
            </a:pPr>
            <a:r>
              <a:rPr kumimoji="0" lang="zh-CN" altLang="en-US" sz="2800" i="0" u="none" strike="noStrike" kern="1200" cap="none" spc="0" normalizeH="0" baseline="0" dirty="0">
                <a:solidFill>
                  <a:srgbClr val="C00000"/>
                </a:solidFill>
                <a:latin typeface="+mn-lt"/>
                <a:cs typeface="+mn-ea"/>
                <a:sym typeface="+mn-lt"/>
              </a:rPr>
              <a:t>德国企业处罚法</a:t>
            </a:r>
            <a:r>
              <a:rPr kumimoji="0" lang="zh-CN" altLang="en-US" sz="2800" i="0" u="none" strike="noStrike" kern="1200" cap="none" spc="0" normalizeH="0" baseline="0" dirty="0" smtClean="0">
                <a:solidFill>
                  <a:srgbClr val="C00000"/>
                </a:solidFill>
                <a:latin typeface="+mn-lt"/>
                <a:cs typeface="+mn-ea"/>
                <a:sym typeface="+mn-lt"/>
              </a:rPr>
              <a:t>基本内容和</a:t>
            </a:r>
            <a:r>
              <a:rPr kumimoji="0" lang="zh-CN" altLang="en-US" sz="2800" i="0" u="none" strike="noStrike" kern="1200" cap="none" spc="0" normalizeH="0" baseline="0" dirty="0">
                <a:solidFill>
                  <a:srgbClr val="C00000"/>
                </a:solidFill>
                <a:latin typeface="+mn-lt"/>
                <a:cs typeface="+mn-ea"/>
                <a:sym typeface="+mn-lt"/>
              </a:rPr>
              <a:t>最新趋势</a:t>
            </a:r>
            <a:endParaRPr kumimoji="0" lang="zh-CN" altLang="en-US" sz="2800" i="0" u="none" strike="noStrike" kern="1200" cap="none" spc="0" normalizeH="0" baseline="0" dirty="0">
              <a:solidFill>
                <a:srgbClr val="C00000"/>
              </a:solidFill>
              <a:latin typeface="+mn-lt"/>
              <a:cs typeface="+mn-ea"/>
              <a:sym typeface="+mn-lt"/>
            </a:endParaRPr>
          </a:p>
        </p:txBody>
      </p:sp>
      <p:sp>
        <p:nvSpPr>
          <p:cNvPr id="21" name="Text Placeholder 7"/>
          <p:cNvSpPr txBox="1"/>
          <p:nvPr/>
        </p:nvSpPr>
        <p:spPr>
          <a:xfrm>
            <a:off x="7335148" y="4186263"/>
            <a:ext cx="3847838"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algn="l" defTabSz="914400" rtl="0" eaLnBrk="1" fontAlgn="auto" latinLnBrk="0" hangingPunct="1">
              <a:lnSpc>
                <a:spcPts val="2300"/>
              </a:lnSpc>
              <a:spcBef>
                <a:spcPts val="1000"/>
              </a:spcBef>
              <a:spcAft>
                <a:spcPts val="0"/>
              </a:spcAft>
              <a:buClrTx/>
              <a:buSzTx/>
              <a:buFont typeface="Arial" panose="020B0604020202020204" pitchFamily="34" charset="0"/>
              <a:buNone/>
              <a:defRPr/>
            </a:pPr>
            <a:r>
              <a:rPr kumimoji="0" lang="zh-CN" altLang="en-US" sz="2800" i="0" u="none" strike="noStrike" kern="1200" cap="none" spc="0" normalizeH="0" baseline="0" dirty="0">
                <a:solidFill>
                  <a:srgbClr val="C00000"/>
                </a:solidFill>
                <a:latin typeface="+mn-lt"/>
                <a:cs typeface="+mn-ea"/>
                <a:sym typeface="+mn-lt"/>
              </a:rPr>
              <a:t>出口</a:t>
            </a:r>
            <a:r>
              <a:rPr kumimoji="0" lang="zh-CN" altLang="en-US" sz="2800" i="0" u="none" strike="noStrike" kern="1200" cap="none" spc="0" normalizeH="0" baseline="0" dirty="0" smtClean="0">
                <a:solidFill>
                  <a:srgbClr val="C00000"/>
                </a:solidFill>
                <a:latin typeface="+mn-lt"/>
                <a:cs typeface="+mn-ea"/>
                <a:sym typeface="+mn-lt"/>
              </a:rPr>
              <a:t>管制</a:t>
            </a:r>
            <a:endParaRPr kumimoji="0" lang="zh-CN" altLang="en-US" sz="2800" i="0" u="none" strike="noStrike" kern="1200" cap="none" spc="0" normalizeH="0" baseline="0" dirty="0" smtClean="0">
              <a:solidFill>
                <a:srgbClr val="C00000"/>
              </a:solidFill>
              <a:latin typeface="+mn-lt"/>
              <a:cs typeface="+mn-ea"/>
              <a:sym typeface="+mn-lt"/>
            </a:endParaRPr>
          </a:p>
        </p:txBody>
      </p:sp>
      <p:sp>
        <p:nvSpPr>
          <p:cNvPr id="26" name="Rectangle 25"/>
          <p:cNvSpPr/>
          <p:nvPr/>
        </p:nvSpPr>
        <p:spPr>
          <a:xfrm>
            <a:off x="1513122" y="3680700"/>
            <a:ext cx="1980029" cy="398314"/>
          </a:xfrm>
          <a:prstGeom prst="rect">
            <a:avLst/>
          </a:prstGeom>
        </p:spPr>
        <p:txBody>
          <a:bodyPr wrap="none">
            <a:spAutoFit/>
          </a:bodyPr>
          <a:lstStyle/>
          <a:p>
            <a:pPr marL="0" marR="0" lvl="0" algn="l" defTabSz="914400" rtl="0" eaLnBrk="1" fontAlgn="auto" latinLnBrk="0" hangingPunct="1">
              <a:lnSpc>
                <a:spcPts val="2300"/>
              </a:lnSpc>
              <a:spcBef>
                <a:spcPts val="1000"/>
              </a:spcBef>
              <a:spcAft>
                <a:spcPts val="0"/>
              </a:spcAft>
              <a:buClrTx/>
              <a:buSzTx/>
              <a:buFont typeface="Arial" panose="020B0604020202020204" pitchFamily="34" charset="0"/>
              <a:buNone/>
              <a:defRPr/>
            </a:pPr>
            <a:r>
              <a:rPr kumimoji="0" lang="zh-CN" altLang="en-US" sz="2800" b="1" i="0" u="none" strike="noStrike" kern="1200" cap="none" spc="0" normalizeH="0" baseline="0" dirty="0">
                <a:solidFill>
                  <a:srgbClr val="C00000"/>
                </a:solidFill>
                <a:cs typeface="+mn-ea"/>
                <a:sym typeface="+mn-lt"/>
              </a:rPr>
              <a:t>反垄断审查</a:t>
            </a:r>
            <a:endParaRPr kumimoji="0" lang="zh-CN" altLang="en-US" sz="2800" b="1" i="0" u="none" strike="noStrike" kern="1200" cap="none" spc="0" normalizeH="0" baseline="0" dirty="0">
              <a:solidFill>
                <a:srgbClr val="C00000"/>
              </a:solidFill>
              <a:cs typeface="+mn-ea"/>
              <a:sym typeface="+mn-lt"/>
            </a:endParaRPr>
          </a:p>
        </p:txBody>
      </p:sp>
      <p:cxnSp>
        <p:nvCxnSpPr>
          <p:cNvPr id="37" name="直接连接符 36"/>
          <p:cNvCxnSpPr/>
          <p:nvPr/>
        </p:nvCxnSpPr>
        <p:spPr>
          <a:xfrm>
            <a:off x="4331335" y="1684020"/>
            <a:ext cx="3086735" cy="2857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sp>
        <p:nvSpPr>
          <p:cNvPr id="11" name="文本框 10"/>
          <p:cNvSpPr txBox="1"/>
          <p:nvPr/>
        </p:nvSpPr>
        <p:spPr>
          <a:xfrm>
            <a:off x="1154296" y="984060"/>
            <a:ext cx="9719327" cy="523220"/>
          </a:xfrm>
          <a:prstGeom prst="rect">
            <a:avLst/>
          </a:prstGeom>
          <a:noFill/>
        </p:spPr>
        <p:txBody>
          <a:bodyPr wrap="none" rtlCol="0">
            <a:spAutoFit/>
          </a:bodyPr>
          <a:lstStyle/>
          <a:p>
            <a:pPr algn="ctr"/>
            <a:r>
              <a:rPr lang="zh-CN" altLang="en-US" sz="2800" b="1" dirty="0">
                <a:solidFill>
                  <a:srgbClr val="C00000"/>
                </a:solidFill>
                <a:cs typeface="+mn-ea"/>
                <a:sym typeface="+mn-lt"/>
              </a:rPr>
              <a:t>第一部分  欧盟、</a:t>
            </a:r>
            <a:r>
              <a:rPr lang="zh-CN" altLang="en-US" sz="2800" b="1" dirty="0" smtClean="0">
                <a:solidFill>
                  <a:srgbClr val="C00000"/>
                </a:solidFill>
                <a:cs typeface="+mn-ea"/>
                <a:sym typeface="+mn-lt"/>
              </a:rPr>
              <a:t>德国</a:t>
            </a:r>
            <a:r>
              <a:rPr lang="zh-CN" altLang="en-US" sz="2800" b="1" dirty="0">
                <a:solidFill>
                  <a:srgbClr val="C00000"/>
                </a:solidFill>
                <a:cs typeface="+mn-ea"/>
                <a:sym typeface="+mn-lt"/>
              </a:rPr>
              <a:t>合规监管重点领域</a:t>
            </a:r>
            <a:r>
              <a:rPr lang="zh-CN" altLang="en-US" sz="2800" b="1" dirty="0" smtClean="0">
                <a:solidFill>
                  <a:srgbClr val="C00000"/>
                </a:solidFill>
                <a:cs typeface="+mn-ea"/>
                <a:sym typeface="+mn-lt"/>
              </a:rPr>
              <a:t>和</a:t>
            </a:r>
            <a:r>
              <a:rPr lang="zh-CN" altLang="en-US" sz="2800" b="1" dirty="0">
                <a:solidFill>
                  <a:srgbClr val="C00000"/>
                </a:solidFill>
                <a:cs typeface="+mn-ea"/>
                <a:sym typeface="+mn-lt"/>
              </a:rPr>
              <a:t>对中国企业的影响</a:t>
            </a:r>
            <a:endParaRPr lang="zh-CN" altLang="en-US" sz="2800" b="1" dirty="0">
              <a:solidFill>
                <a:srgbClr val="C00000"/>
              </a:solidFill>
              <a:cs typeface="+mn-ea"/>
              <a:sym typeface="+mn-lt"/>
            </a:endParaRPr>
          </a:p>
        </p:txBody>
      </p:sp>
      <p:pic>
        <p:nvPicPr>
          <p:cNvPr id="2" name="图片 1" descr="3641642"/>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5020" y="2226945"/>
            <a:ext cx="501650" cy="604520"/>
          </a:xfrm>
          <a:prstGeom prst="rect">
            <a:avLst/>
          </a:prstGeom>
        </p:spPr>
      </p:pic>
      <p:pic>
        <p:nvPicPr>
          <p:cNvPr id="3" name="图片 2" descr="4590406"/>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8645" y="3336925"/>
            <a:ext cx="914400" cy="914400"/>
          </a:xfrm>
          <a:prstGeom prst="rect">
            <a:avLst/>
          </a:prstGeom>
        </p:spPr>
      </p:pic>
      <p:pic>
        <p:nvPicPr>
          <p:cNvPr id="4" name="图片 3" descr="3504321"/>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82930" y="4779645"/>
            <a:ext cx="914400" cy="914400"/>
          </a:xfrm>
          <a:prstGeom prst="rect">
            <a:avLst/>
          </a:prstGeom>
        </p:spPr>
      </p:pic>
      <p:pic>
        <p:nvPicPr>
          <p:cNvPr id="5" name="图片 4" descr="3506600"/>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362700" y="2847340"/>
            <a:ext cx="579120" cy="579120"/>
          </a:xfrm>
          <a:prstGeom prst="rect">
            <a:avLst/>
          </a:prstGeom>
        </p:spPr>
      </p:pic>
      <p:pic>
        <p:nvPicPr>
          <p:cNvPr id="6" name="图片 5" descr="4520872"/>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379210" y="4034155"/>
            <a:ext cx="675005" cy="675005"/>
          </a:xfrm>
          <a:prstGeom prst="rect">
            <a:avLst/>
          </a:prstGeom>
        </p:spPr>
      </p:pic>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099708"/>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nvSpPr>
        <p:spPr>
          <a:xfrm>
            <a:off x="1210944" y="2179380"/>
            <a:ext cx="10390505" cy="2723823"/>
          </a:xfrm>
          <a:prstGeom prst="rect">
            <a:avLst/>
          </a:prstGeom>
          <a:solidFill>
            <a:schemeClr val="bg1">
              <a:lumMod val="95000"/>
            </a:schemeClr>
          </a:solidFill>
          <a:ln w="9525">
            <a:noFill/>
          </a:ln>
        </p:spPr>
        <p:txBody>
          <a:bodyPr wrap="square">
            <a:spAutoFit/>
          </a:bodyPr>
          <a:lstStyle/>
          <a:p>
            <a:pPr marL="285750" indent="-285750" fontAlgn="auto">
              <a:lnSpc>
                <a:spcPct val="150000"/>
              </a:lnSpc>
              <a:buFont typeface="Arial" panose="020B0604020202020204" pitchFamily="34" charset="0"/>
              <a:buChar char="•"/>
            </a:pPr>
            <a:r>
              <a:rPr lang="en-US" sz="2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德国</a:t>
            </a:r>
            <a:endParaRPr lang="en-US" sz="2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marL="531495" indent="-171450" algn="just" fontAlgn="auto">
              <a:lnSpc>
                <a:spcPct val="150000"/>
              </a:lnSpc>
              <a:buFont typeface="Wingdings" panose="05000000000000000000" charset="0"/>
              <a:buChar char="u"/>
            </a:pPr>
            <a:r>
              <a:rPr 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2009</a:t>
            </a:r>
            <a:r>
              <a:rPr lang="zh-CN" b="1" dirty="0">
                <a:latin typeface="微软雅黑" panose="020B0503020204020204" pitchFamily="34" charset="-122"/>
                <a:ea typeface="微软雅黑" panose="020B0503020204020204" pitchFamily="34" charset="-122"/>
                <a:cs typeface="微软雅黑" panose="020B0503020204020204" pitchFamily="34" charset="-122"/>
              </a:rPr>
              <a:t>年第一次出台关于外商直接投资的法规</a:t>
            </a:r>
            <a:endParaRPr lang="zh-CN" b="1" dirty="0">
              <a:latin typeface="微软雅黑" panose="020B0503020204020204" pitchFamily="34" charset="-122"/>
              <a:ea typeface="微软雅黑" panose="020B0503020204020204" pitchFamily="34" charset="-122"/>
              <a:cs typeface="微软雅黑" panose="020B0503020204020204" pitchFamily="34" charset="-122"/>
            </a:endParaRPr>
          </a:p>
          <a:p>
            <a:pPr marL="531495" indent="-171450" algn="just" fontAlgn="auto">
              <a:lnSpc>
                <a:spcPct val="150000"/>
              </a:lnSpc>
              <a:buFont typeface="Wingdings" panose="05000000000000000000" charset="0"/>
              <a:buChar char="u"/>
            </a:pPr>
            <a:r>
              <a:rPr lang="zh-CN" b="1" dirty="0">
                <a:latin typeface="微软雅黑" panose="020B0503020204020204" pitchFamily="34" charset="-122"/>
                <a:ea typeface="微软雅黑" panose="020B0503020204020204" pitchFamily="34" charset="-122"/>
                <a:cs typeface="微软雅黑" panose="020B0503020204020204" pitchFamily="34" charset="-122"/>
              </a:rPr>
              <a:t>德国于</a:t>
            </a:r>
            <a:r>
              <a:rPr lang="en-US" b="1" dirty="0">
                <a:latin typeface="微软雅黑" panose="020B0503020204020204" pitchFamily="34" charset="-122"/>
                <a:ea typeface="微软雅黑" panose="020B0503020204020204" pitchFamily="34" charset="-122"/>
                <a:cs typeface="微软雅黑" panose="020B0503020204020204" pitchFamily="34" charset="-122"/>
              </a:rPr>
              <a:t>2017</a:t>
            </a:r>
            <a:r>
              <a:rPr lang="zh-CN" b="1" dirty="0">
                <a:latin typeface="微软雅黑" panose="020B0503020204020204" pitchFamily="34" charset="-122"/>
                <a:ea typeface="微软雅黑" panose="020B0503020204020204" pitchFamily="34" charset="-122"/>
                <a:cs typeface="微软雅黑" panose="020B0503020204020204" pitchFamily="34" charset="-122"/>
              </a:rPr>
              <a:t>年</a:t>
            </a:r>
            <a:r>
              <a:rPr lang="en-US" b="1" dirty="0">
                <a:latin typeface="微软雅黑" panose="020B0503020204020204" pitchFamily="34" charset="-122"/>
                <a:ea typeface="微软雅黑" panose="020B0503020204020204" pitchFamily="34" charset="-122"/>
                <a:cs typeface="微软雅黑" panose="020B0503020204020204" pitchFamily="34" charset="-122"/>
              </a:rPr>
              <a:t>7</a:t>
            </a:r>
            <a:r>
              <a:rPr lang="zh-CN" b="1" dirty="0">
                <a:latin typeface="微软雅黑" panose="020B0503020204020204" pitchFamily="34" charset="-122"/>
                <a:ea typeface="微软雅黑" panose="020B0503020204020204" pitchFamily="34" charset="-122"/>
                <a:cs typeface="微软雅黑" panose="020B0503020204020204" pitchFamily="34" charset="-122"/>
              </a:rPr>
              <a:t>月修改了外商直接投资审查法，对涉及重要基础设施的交易增加申报义务。</a:t>
            </a:r>
            <a:endParaRPr lang="zh-CN" b="1" dirty="0">
              <a:latin typeface="微软雅黑" panose="020B0503020204020204" pitchFamily="34" charset="-122"/>
              <a:ea typeface="微软雅黑" panose="020B0503020204020204" pitchFamily="34" charset="-122"/>
              <a:cs typeface="微软雅黑" panose="020B0503020204020204" pitchFamily="34" charset="-122"/>
            </a:endParaRPr>
          </a:p>
          <a:p>
            <a:pPr marL="531495" indent="-171450" algn="just" fontAlgn="auto">
              <a:lnSpc>
                <a:spcPct val="150000"/>
              </a:lnSpc>
              <a:buFont typeface="Wingdings" panose="05000000000000000000" charset="0"/>
              <a:buChar char="u"/>
            </a:pPr>
            <a:r>
              <a:rPr lang="zh-CN" b="1" dirty="0">
                <a:latin typeface="微软雅黑" panose="020B0503020204020204" pitchFamily="34" charset="-122"/>
                <a:ea typeface="微软雅黑" panose="020B0503020204020204" pitchFamily="34" charset="-122"/>
                <a:cs typeface="微软雅黑" panose="020B0503020204020204" pitchFamily="34" charset="-122"/>
              </a:rPr>
              <a:t>德国于</a:t>
            </a:r>
            <a:r>
              <a:rPr lang="en-US" b="1" dirty="0">
                <a:latin typeface="微软雅黑" panose="020B0503020204020204" pitchFamily="34" charset="-122"/>
                <a:ea typeface="微软雅黑" panose="020B0503020204020204" pitchFamily="34" charset="-122"/>
                <a:cs typeface="微软雅黑" panose="020B0503020204020204" pitchFamily="34" charset="-122"/>
              </a:rPr>
              <a:t>2018</a:t>
            </a:r>
            <a:r>
              <a:rPr lang="zh-CN" b="1" dirty="0">
                <a:latin typeface="微软雅黑" panose="020B0503020204020204" pitchFamily="34" charset="-122"/>
                <a:ea typeface="微软雅黑" panose="020B0503020204020204" pitchFamily="34" charset="-122"/>
                <a:cs typeface="微软雅黑" panose="020B0503020204020204" pitchFamily="34" charset="-122"/>
              </a:rPr>
              <a:t>年</a:t>
            </a:r>
            <a:r>
              <a:rPr lang="en-US" b="1" dirty="0">
                <a:latin typeface="微软雅黑" panose="020B0503020204020204" pitchFamily="34" charset="-122"/>
                <a:ea typeface="微软雅黑" panose="020B0503020204020204" pitchFamily="34" charset="-122"/>
                <a:cs typeface="微软雅黑" panose="020B0503020204020204" pitchFamily="34" charset="-122"/>
              </a:rPr>
              <a:t>12</a:t>
            </a:r>
            <a:r>
              <a:rPr lang="zh-CN" b="1" dirty="0">
                <a:latin typeface="微软雅黑" panose="020B0503020204020204" pitchFamily="34" charset="-122"/>
                <a:ea typeface="微软雅黑" panose="020B0503020204020204" pitchFamily="34" charset="-122"/>
                <a:cs typeface="微软雅黑" panose="020B0503020204020204" pitchFamily="34" charset="-122"/>
              </a:rPr>
              <a:t>月再次修改外商直接投资审查法，对涉及重要基础设施和军工的交易将审查门槛从表决权</a:t>
            </a:r>
            <a:r>
              <a:rPr lang="en-US" b="1" dirty="0">
                <a:latin typeface="微软雅黑" panose="020B0503020204020204" pitchFamily="34" charset="-122"/>
                <a:ea typeface="微软雅黑" panose="020B0503020204020204" pitchFamily="34" charset="-122"/>
                <a:cs typeface="微软雅黑" panose="020B0503020204020204" pitchFamily="34" charset="-122"/>
              </a:rPr>
              <a:t>25%</a:t>
            </a:r>
            <a:r>
              <a:rPr lang="zh-CN" b="1" dirty="0">
                <a:latin typeface="微软雅黑" panose="020B0503020204020204" pitchFamily="34" charset="-122"/>
                <a:ea typeface="微软雅黑" panose="020B0503020204020204" pitchFamily="34" charset="-122"/>
                <a:cs typeface="微软雅黑" panose="020B0503020204020204" pitchFamily="34" charset="-122"/>
              </a:rPr>
              <a:t>降低到</a:t>
            </a:r>
            <a:r>
              <a:rPr lang="en-US" b="1" dirty="0">
                <a:latin typeface="微软雅黑" panose="020B0503020204020204" pitchFamily="34" charset="-122"/>
                <a:ea typeface="微软雅黑" panose="020B0503020204020204" pitchFamily="34" charset="-122"/>
                <a:cs typeface="微软雅黑" panose="020B0503020204020204" pitchFamily="34" charset="-122"/>
              </a:rPr>
              <a:t>10% </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a:t>
            </a:r>
            <a:endParaRPr lang="en-US" b="1" dirty="0">
              <a:latin typeface="微软雅黑" panose="020B0503020204020204" pitchFamily="34" charset="-122"/>
              <a:ea typeface="微软雅黑" panose="020B0503020204020204" pitchFamily="34" charset="-122"/>
              <a:cs typeface="微软雅黑" panose="020B0503020204020204" pitchFamily="34" charset="-122"/>
            </a:endParaRPr>
          </a:p>
          <a:p>
            <a:pPr marL="531495" indent="-171450" algn="just" fontAlgn="auto">
              <a:lnSpc>
                <a:spcPct val="150000"/>
              </a:lnSpc>
              <a:buFont typeface="Wingdings" panose="05000000000000000000" charset="0"/>
              <a:buChar char="u"/>
            </a:pPr>
            <a:r>
              <a:rPr lang="zh-CN" b="1" dirty="0">
                <a:latin typeface="微软雅黑" panose="020B0503020204020204" pitchFamily="34" charset="-122"/>
                <a:ea typeface="微软雅黑" panose="020B0503020204020204" pitchFamily="34" charset="-122"/>
                <a:cs typeface="微软雅黑" panose="020B0503020204020204" pitchFamily="34" charset="-122"/>
              </a:rPr>
              <a:t>德国在短短</a:t>
            </a:r>
            <a:r>
              <a:rPr lang="en-US" b="1" dirty="0">
                <a:latin typeface="微软雅黑" panose="020B0503020204020204" pitchFamily="34" charset="-122"/>
                <a:ea typeface="微软雅黑" panose="020B0503020204020204" pitchFamily="34" charset="-122"/>
                <a:cs typeface="微软雅黑" panose="020B0503020204020204" pitchFamily="34" charset="-122"/>
              </a:rPr>
              <a:t>18</a:t>
            </a:r>
            <a:r>
              <a:rPr lang="zh-CN" b="1" dirty="0">
                <a:latin typeface="微软雅黑" panose="020B0503020204020204" pitchFamily="34" charset="-122"/>
                <a:ea typeface="微软雅黑" panose="020B0503020204020204" pitchFamily="34" charset="-122"/>
                <a:cs typeface="微软雅黑" panose="020B0503020204020204" pitchFamily="34" charset="-122"/>
              </a:rPr>
              <a:t>个月内两次修订了《对外贸易和支付条例》，收紧外商投资政策</a:t>
            </a:r>
            <a:r>
              <a:rPr lang="zh-CN"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923290" y="1630680"/>
            <a:ext cx="2339102" cy="461665"/>
          </a:xfrm>
          <a:prstGeom prst="rect">
            <a:avLst/>
          </a:prstGeom>
          <a:noFill/>
        </p:spPr>
        <p:txBody>
          <a:bodyPr wrap="none" rtlCol="0" anchor="t">
            <a:spAutoFit/>
          </a:bodyPr>
          <a:lstStyle/>
          <a:p>
            <a:pPr fontAlgn="auto"/>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rPr>
              <a:t>（一）相关法律</a:t>
            </a:r>
            <a:endPar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nvPicPr>
        <p:blipFill>
          <a:blip r:embed="rId1"/>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099708"/>
            <a:ext cx="9093835" cy="1430243"/>
            <a:chOff x="1073751" y="1513874"/>
            <a:chExt cx="9093835" cy="1430243"/>
          </a:xfrm>
        </p:grpSpPr>
        <p:sp>
          <p:nvSpPr>
            <p:cNvPr id="24" name="矩形 23"/>
            <p:cNvSpPr/>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nvSpPr>
        <p:spPr>
          <a:xfrm>
            <a:off x="1096644" y="2036505"/>
            <a:ext cx="10390505" cy="3554819"/>
          </a:xfrm>
          <a:prstGeom prst="rect">
            <a:avLst/>
          </a:prstGeom>
          <a:solidFill>
            <a:schemeClr val="bg1">
              <a:lumMod val="95000"/>
            </a:schemeClr>
          </a:solidFill>
          <a:ln w="9525">
            <a:noFill/>
          </a:ln>
        </p:spPr>
        <p:txBody>
          <a:bodyPr wrap="square">
            <a:spAutoFit/>
          </a:bodyPr>
          <a:lstStyle/>
          <a:p>
            <a:pPr marL="645795" lvl="1" indent="-285750" algn="just" fontAlgn="auto">
              <a:lnSpc>
                <a:spcPct val="150000"/>
              </a:lnSpc>
              <a:buClrTx/>
              <a:buSzTx/>
              <a:buFont typeface="Arial" panose="020B0604020202020204" pitchFamily="34" charset="0"/>
              <a:buChar char="•"/>
            </a:pPr>
            <a:r>
              <a:rPr lang="en-US" altLang="zh-CN" sz="2400" b="1" dirty="0" err="1" smtClean="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欧盟</a:t>
            </a:r>
            <a:endPar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645795" lvl="1" indent="-285750" algn="just" fontAlgn="auto">
              <a:lnSpc>
                <a:spcPct val="150000"/>
              </a:lnSpc>
              <a:buClrTx/>
              <a:buSzTx/>
              <a:buFont typeface="Wingdings" panose="05000000000000000000" charset="0"/>
              <a:buChar char="u"/>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b="1" dirty="0" err="1">
                <a:latin typeface="微软雅黑" panose="020B0503020204020204" pitchFamily="34" charset="-122"/>
                <a:ea typeface="微软雅黑" panose="020B0503020204020204" pitchFamily="34" charset="-122"/>
                <a:cs typeface="微软雅黑" panose="020B0503020204020204" pitchFamily="34" charset="-122"/>
                <a:sym typeface="+mn-ea"/>
              </a:rPr>
              <a:t>欧盟外商直接投资审查条例</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2019年4月</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645795" lvl="1" indent="-285750" algn="just" fontAlgn="auto">
              <a:lnSpc>
                <a:spcPct val="150000"/>
              </a:lnSpc>
              <a:buClrTx/>
              <a:buSzTx/>
              <a:buFont typeface="Wingdings" panose="05000000000000000000" charset="0"/>
              <a:buChar char="u"/>
            </a:pP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该条例将于</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2020 年10 月11日</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起适用于所有成员国</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645795" lvl="1" indent="-285750" algn="just" fontAlgn="auto">
              <a:lnSpc>
                <a:spcPct val="150000"/>
              </a:lnSpc>
              <a:buClrTx/>
              <a:buSzTx/>
              <a:buFont typeface="Wingdings" panose="05000000000000000000" charset="0"/>
              <a:buChar char="u"/>
            </a:pP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建立一个以“安全或公共秩序”为基础的全欧盟范围框架，</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审查对欧盟的任何外商直接投资，同时对“安全或公共秩序”审查标准进行更新并扩大解释</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645795" lvl="1" indent="-285750" algn="just" fontAlgn="auto">
              <a:lnSpc>
                <a:spcPct val="150000"/>
              </a:lnSpc>
              <a:buClrTx/>
              <a:buSzTx/>
              <a:buFont typeface="Wingdings" panose="05000000000000000000" charset="0"/>
              <a:buChar char="u"/>
            </a:pPr>
            <a:r>
              <a:rPr lang="en-US" altLang="zh-CN" dirty="0" err="1">
                <a:latin typeface="微软雅黑" panose="020B0503020204020204" pitchFamily="34" charset="-122"/>
                <a:ea typeface="微软雅黑" panose="020B0503020204020204" pitchFamily="34" charset="-122"/>
                <a:cs typeface="微软雅黑" panose="020B0503020204020204" pitchFamily="34" charset="-122"/>
                <a:sym typeface="+mn-ea"/>
              </a:rPr>
              <a:t>重点是加强国家之间的信息沟通</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东道国需要将相关并购信息通报欧盟其他国家，</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如</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果</a:t>
            </a:r>
            <a:r>
              <a:rPr lang="en-US" altLang="zh-CN" b="1" dirty="0" err="1">
                <a:latin typeface="微软雅黑" panose="020B0503020204020204" pitchFamily="34" charset="-122"/>
                <a:ea typeface="微软雅黑" panose="020B0503020204020204" pitchFamily="34" charset="-122"/>
                <a:cs typeface="微软雅黑" panose="020B0503020204020204" pitchFamily="34" charset="-122"/>
                <a:sym typeface="+mn-ea"/>
              </a:rPr>
              <a:t>关注的国家超过一定的数量比例，欧盟还应该对该笔收购发表意见</a:t>
            </a:r>
            <a:r>
              <a:rPr lang="en-US" altLang="zh-CN" dirty="0" err="1">
                <a:latin typeface="微软雅黑" panose="020B0503020204020204" pitchFamily="34" charset="-122"/>
                <a:ea typeface="微软雅黑" panose="020B0503020204020204" pitchFamily="34" charset="-122"/>
                <a:cs typeface="微软雅黑" panose="020B0503020204020204" pitchFamily="34" charset="-122"/>
                <a:sym typeface="+mn-ea"/>
              </a:rPr>
              <a:t>，并购的进程除了</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受东道国</a:t>
            </a:r>
            <a:r>
              <a:rPr lang="en-US" altLang="zh-CN" dirty="0" err="1">
                <a:latin typeface="微软雅黑" panose="020B0503020204020204" pitchFamily="34" charset="-122"/>
                <a:ea typeface="微软雅黑" panose="020B0503020204020204" pitchFamily="34" charset="-122"/>
                <a:cs typeface="微软雅黑" panose="020B0503020204020204" pitchFamily="34" charset="-122"/>
                <a:sym typeface="+mn-ea"/>
              </a:rPr>
              <a:t>国家安全审查的影响以外，</a:t>
            </a:r>
            <a:r>
              <a:rPr lang="en-US" altLang="zh-CN" dirty="0" err="1" smtClean="0">
                <a:latin typeface="微软雅黑" panose="020B0503020204020204" pitchFamily="34" charset="-122"/>
                <a:ea typeface="微软雅黑" panose="020B0503020204020204" pitchFamily="34" charset="-122"/>
                <a:cs typeface="微软雅黑" panose="020B0503020204020204" pitchFamily="34" charset="-122"/>
                <a:sym typeface="+mn-ea"/>
              </a:rPr>
              <a:t>还受到欧盟其他国家的影响</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3" name="文本框 2"/>
          <p:cNvSpPr txBox="1"/>
          <p:nvPr/>
        </p:nvSpPr>
        <p:spPr>
          <a:xfrm>
            <a:off x="923290" y="1630680"/>
            <a:ext cx="2339102" cy="461665"/>
          </a:xfrm>
          <a:prstGeom prst="rect">
            <a:avLst/>
          </a:prstGeom>
          <a:noFill/>
        </p:spPr>
        <p:txBody>
          <a:bodyPr wrap="none" rtlCol="0" anchor="t">
            <a:spAutoFit/>
          </a:bodyPr>
          <a:lstStyle/>
          <a:p>
            <a:pPr fontAlgn="auto"/>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rPr>
              <a:t>（一）相关法律</a:t>
            </a:r>
            <a:endParaRPr lang="zh-CN" altLang="en-US" sz="24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47479"/>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21280" cy="46037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843915" y="1607854"/>
            <a:ext cx="10552430" cy="461665"/>
          </a:xfrm>
          <a:prstGeom prst="rect">
            <a:avLst/>
          </a:prstGeom>
          <a:noFill/>
          <a:ln w="9525">
            <a:noFill/>
          </a:ln>
        </p:spPr>
        <p:txBody>
          <a:bodyPr wrap="square">
            <a:spAutoFit/>
          </a:bodyPr>
          <a:lstStyle/>
          <a:p>
            <a:pPr indent="0" fontAlgn="auto">
              <a:buFont typeface="Wingdings" panose="05000000000000000000" charset="0"/>
              <a:buNone/>
            </a:pPr>
            <a:r>
              <a:rPr lang="zh-CN" altLang="en-US" sz="2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（二）德国现行国家安全审查制度主要内容</a:t>
            </a:r>
            <a:endParaRPr lang="zh-CN" altLang="en-US" sz="2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757429" y="2193344"/>
            <a:ext cx="10948704" cy="4093428"/>
          </a:xfrm>
          <a:prstGeom prst="rect">
            <a:avLst/>
          </a:prstGeom>
          <a:noFill/>
        </p:spPr>
        <p:txBody>
          <a:bodyPr wrap="square" rtlCol="0" anchor="t">
            <a:spAutoFit/>
          </a:bodyPr>
          <a:lstStyle/>
          <a:p>
            <a:pPr marL="285750" indent="-285750" fontAlgn="auto">
              <a:lnSpc>
                <a:spcPct val="100000"/>
              </a:lnSpc>
              <a:buFont typeface="Wingdings" panose="05000000000000000000" charset="0"/>
              <a:buChar char="Ø"/>
            </a:pPr>
            <a:r>
              <a:rPr lang="zh-CN" altLang="en-US" sz="20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分行业申报</a:t>
            </a:r>
            <a:endParaRPr lang="zh-CN" altLang="en-US" sz="20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lvl="1" indent="-285750" fontAlgn="auto">
              <a:lnSpc>
                <a:spcPct val="100000"/>
              </a:lnSpc>
              <a:buFont typeface="Arial" panose="020B0604020202020204" pitchFamily="34" charset="0"/>
              <a:buChar char="•"/>
            </a:pPr>
            <a:r>
              <a:rPr lang="zh-CN" altLang="en-US"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申报目录范围中的德国公司有</a:t>
            </a:r>
            <a:r>
              <a:rPr lang="en-US" altLang="zh-CN"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10%</a:t>
            </a:r>
            <a:r>
              <a:rPr lang="zh-CN" altLang="en-US"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以上表决权被收购的，应当申请德国经济能源部进行国家安全审查，如果交易被认定为会危害德国公共秩序和安全，则将会被禁止。</a:t>
            </a:r>
            <a:endParaRPr lang="zh-CN" altLang="en-US"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lvl="1" indent="-285750" fontAlgn="auto">
              <a:lnSpc>
                <a:spcPct val="100000"/>
              </a:lnSpc>
              <a:buFont typeface="Arial" panose="020B0604020202020204" pitchFamily="34" charset="0"/>
              <a:buChar char="•"/>
            </a:pPr>
            <a:r>
              <a:rPr lang="zh-CN" altLang="en-US"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有申报义务的交易目录：</a:t>
            </a:r>
            <a:endParaRPr lang="zh-CN" altLang="en-US"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683895" lvl="2" indent="-285750" fontAlgn="auto">
              <a:lnSpc>
                <a:spcPct val="100000"/>
              </a:lnSpc>
              <a:buFont typeface="Arial" panose="020B0604020202020204" pitchFamily="34" charset="0"/>
              <a:buChar char="•"/>
            </a:pPr>
            <a:r>
              <a:rPr lang="zh-CN" altLang="en-US" sz="2000" kern="0" dirty="0">
                <a:solidFill>
                  <a:prstClr val="black"/>
                </a:solidFill>
                <a:latin typeface="楷体" panose="02010609060101010101" charset="-122"/>
                <a:ea typeface="楷体" panose="02010609060101010101" charset="-122"/>
                <a:cs typeface="楷体" panose="02010609060101010101" charset="-122"/>
                <a:sym typeface="+mn-ea"/>
              </a:rPr>
              <a:t>运营重要基础设施，例如能源、电子和通讯、运输、健康、食物、银行和保险行业，且达到了一定规模</a:t>
            </a:r>
            <a:endParaRPr lang="zh-CN" altLang="en-US" sz="2000" kern="0" dirty="0">
              <a:solidFill>
                <a:prstClr val="black"/>
              </a:solidFill>
              <a:latin typeface="楷体" panose="02010609060101010101" charset="-122"/>
              <a:ea typeface="楷体" panose="02010609060101010101" charset="-122"/>
              <a:cs typeface="楷体" panose="02010609060101010101" charset="-122"/>
              <a:sym typeface="+mn-ea"/>
            </a:endParaRPr>
          </a:p>
          <a:p>
            <a:pPr marL="683895" lvl="2" indent="-285750" fontAlgn="auto">
              <a:lnSpc>
                <a:spcPct val="100000"/>
              </a:lnSpc>
              <a:buFont typeface="Arial" panose="020B0604020202020204" pitchFamily="34" charset="0"/>
              <a:buChar char="•"/>
            </a:pPr>
            <a:r>
              <a:rPr lang="zh-CN" altLang="en-US" sz="2000" kern="0" dirty="0" smtClean="0">
                <a:solidFill>
                  <a:prstClr val="black"/>
                </a:solidFill>
                <a:latin typeface="楷体" panose="02010609060101010101" charset="-122"/>
                <a:ea typeface="楷体" panose="02010609060101010101" charset="-122"/>
                <a:cs typeface="楷体" panose="02010609060101010101" charset="-122"/>
                <a:sym typeface="+mn-ea"/>
              </a:rPr>
              <a:t>为</a:t>
            </a:r>
            <a:r>
              <a:rPr lang="zh-CN" altLang="en-US" sz="2000" kern="0" dirty="0">
                <a:solidFill>
                  <a:prstClr val="black"/>
                </a:solidFill>
                <a:latin typeface="楷体" panose="02010609060101010101" charset="-122"/>
                <a:ea typeface="楷体" panose="02010609060101010101" charset="-122"/>
                <a:cs typeface="楷体" panose="02010609060101010101" charset="-122"/>
                <a:sym typeface="+mn-ea"/>
              </a:rPr>
              <a:t>重要基础设施开发软件</a:t>
            </a:r>
            <a:endParaRPr lang="zh-CN" altLang="en-US" sz="2000" kern="0" dirty="0">
              <a:solidFill>
                <a:prstClr val="black"/>
              </a:solidFill>
              <a:latin typeface="楷体" panose="02010609060101010101" charset="-122"/>
              <a:ea typeface="楷体" panose="02010609060101010101" charset="-122"/>
              <a:cs typeface="楷体" panose="02010609060101010101" charset="-122"/>
              <a:sym typeface="+mn-ea"/>
            </a:endParaRPr>
          </a:p>
          <a:p>
            <a:pPr marL="683895" lvl="2" indent="-285750" fontAlgn="auto">
              <a:lnSpc>
                <a:spcPct val="100000"/>
              </a:lnSpc>
              <a:buFont typeface="Arial" panose="020B0604020202020204" pitchFamily="34" charset="0"/>
              <a:buChar char="•"/>
            </a:pPr>
            <a:r>
              <a:rPr lang="zh-CN" altLang="en-US" sz="2000" kern="0" dirty="0">
                <a:solidFill>
                  <a:prstClr val="black"/>
                </a:solidFill>
                <a:latin typeface="楷体" panose="02010609060101010101" charset="-122"/>
                <a:ea typeface="楷体" panose="02010609060101010101" charset="-122"/>
                <a:cs typeface="楷体" panose="02010609060101010101" charset="-122"/>
                <a:sym typeface="+mn-ea"/>
              </a:rPr>
              <a:t>生产用于实施监管电信法定措施的技术设备</a:t>
            </a:r>
            <a:endParaRPr lang="zh-CN" altLang="en-US" sz="2000" kern="0" dirty="0">
              <a:solidFill>
                <a:prstClr val="black"/>
              </a:solidFill>
              <a:latin typeface="楷体" panose="02010609060101010101" charset="-122"/>
              <a:ea typeface="楷体" panose="02010609060101010101" charset="-122"/>
              <a:cs typeface="楷体" panose="02010609060101010101" charset="-122"/>
              <a:sym typeface="+mn-ea"/>
            </a:endParaRPr>
          </a:p>
          <a:p>
            <a:pPr marL="683895" lvl="2" indent="-285750" fontAlgn="auto">
              <a:lnSpc>
                <a:spcPct val="100000"/>
              </a:lnSpc>
              <a:buFont typeface="Arial" panose="020B0604020202020204" pitchFamily="34" charset="0"/>
              <a:buChar char="•"/>
            </a:pPr>
            <a:r>
              <a:rPr lang="zh-CN" altLang="en-US" sz="2000" kern="0" dirty="0">
                <a:solidFill>
                  <a:prstClr val="black"/>
                </a:solidFill>
                <a:latin typeface="楷体" panose="02010609060101010101" charset="-122"/>
                <a:ea typeface="楷体" panose="02010609060101010101" charset="-122"/>
                <a:cs typeface="楷体" panose="02010609060101010101" charset="-122"/>
                <a:sym typeface="+mn-ea"/>
              </a:rPr>
              <a:t>提供云计算服务</a:t>
            </a:r>
            <a:endParaRPr lang="zh-CN" altLang="en-US" sz="2000" kern="0" dirty="0">
              <a:solidFill>
                <a:prstClr val="black"/>
              </a:solidFill>
              <a:latin typeface="楷体" panose="02010609060101010101" charset="-122"/>
              <a:ea typeface="楷体" panose="02010609060101010101" charset="-122"/>
              <a:cs typeface="楷体" panose="02010609060101010101" charset="-122"/>
              <a:sym typeface="+mn-ea"/>
            </a:endParaRPr>
          </a:p>
          <a:p>
            <a:pPr marL="683895" lvl="2" indent="-285750" fontAlgn="auto">
              <a:lnSpc>
                <a:spcPct val="100000"/>
              </a:lnSpc>
              <a:buFont typeface="Arial" panose="020B0604020202020204" pitchFamily="34" charset="0"/>
              <a:buChar char="•"/>
            </a:pPr>
            <a:r>
              <a:rPr lang="zh-CN" altLang="en-US" sz="2000" kern="0" dirty="0">
                <a:solidFill>
                  <a:prstClr val="black"/>
                </a:solidFill>
                <a:latin typeface="楷体" panose="02010609060101010101" charset="-122"/>
                <a:ea typeface="楷体" panose="02010609060101010101" charset="-122"/>
                <a:cs typeface="楷体" panose="02010609060101010101" charset="-122"/>
                <a:sym typeface="+mn-ea"/>
              </a:rPr>
              <a:t>持有提供远程信息处理基础设施组件或服务的许可,或者是一家媒体</a:t>
            </a:r>
            <a:r>
              <a:rPr lang="zh-CN" altLang="en-US" sz="2000" kern="0" dirty="0" smtClean="0">
                <a:solidFill>
                  <a:prstClr val="black"/>
                </a:solidFill>
                <a:latin typeface="楷体" panose="02010609060101010101" charset="-122"/>
                <a:ea typeface="楷体" panose="02010609060101010101" charset="-122"/>
                <a:cs typeface="楷体" panose="02010609060101010101" charset="-122"/>
                <a:sym typeface="+mn-ea"/>
              </a:rPr>
              <a:t>企业</a:t>
            </a:r>
            <a:endParaRPr lang="en-US" altLang="zh-CN" sz="2000" kern="0" dirty="0">
              <a:solidFill>
                <a:prstClr val="black"/>
              </a:solidFill>
              <a:latin typeface="楷体" panose="02010609060101010101" charset="-122"/>
              <a:ea typeface="楷体" panose="02010609060101010101" charset="-122"/>
              <a:cs typeface="楷体" panose="02010609060101010101" charset="-122"/>
              <a:sym typeface="+mn-ea"/>
            </a:endParaRPr>
          </a:p>
          <a:p>
            <a:pPr lvl="2" fontAlgn="auto">
              <a:lnSpc>
                <a:spcPct val="100000"/>
              </a:lnSpc>
            </a:pPr>
            <a:endParaRPr lang="en-US" altLang="zh-CN" sz="2000" kern="0" dirty="0">
              <a:solidFill>
                <a:srgbClr val="FF0000"/>
              </a:solidFill>
              <a:latin typeface="楷体" panose="02010609060101010101" charset="-122"/>
              <a:ea typeface="楷体" panose="02010609060101010101" charset="-122"/>
              <a:cs typeface="微软雅黑" panose="020B0503020204020204" pitchFamily="34" charset="-122"/>
              <a:sym typeface="+mn-ea"/>
            </a:endParaRPr>
          </a:p>
          <a:p>
            <a:pPr marL="360045" lvl="2" fontAlgn="auto">
              <a:lnSpc>
                <a:spcPct val="100000"/>
              </a:lnSpc>
            </a:pPr>
            <a:r>
              <a:rPr lang="zh-CN" altLang="en-US" sz="2000" kern="0" dirty="0" smtClean="0">
                <a:solidFill>
                  <a:srgbClr val="FF0000"/>
                </a:solidFill>
                <a:latin typeface="楷体" panose="02010609060101010101" charset="-122"/>
                <a:ea typeface="楷体" panose="02010609060101010101" charset="-122"/>
                <a:cs typeface="微软雅黑" panose="020B0503020204020204" pitchFamily="34" charset="-122"/>
                <a:sym typeface="+mn-ea"/>
              </a:rPr>
              <a:t>    扩大</a:t>
            </a:r>
            <a:r>
              <a:rPr lang="zh-CN" altLang="en-US" sz="2000" kern="0" dirty="0">
                <a:solidFill>
                  <a:srgbClr val="FF0000"/>
                </a:solidFill>
                <a:latin typeface="楷体" panose="02010609060101010101" charset="-122"/>
                <a:ea typeface="楷体" panose="02010609060101010101" charset="-122"/>
                <a:cs typeface="微软雅黑" panose="020B0503020204020204" pitchFamily="34" charset="-122"/>
                <a:sym typeface="+mn-ea"/>
              </a:rPr>
              <a:t>对关键基础设施的定义。包括，能源、水源、食品、信息和通讯技术、医疗、银行和保险、新闻和传媒公司。</a:t>
            </a:r>
            <a:endParaRPr lang="zh-CN" altLang="en-US" sz="20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6"/>
          <p:cNvPicPr>
            <a:picLocks noChangeAspect="1"/>
          </p:cNvPicPr>
          <p:nvPr>
            <p:custDataLst>
              <p:tags r:id="rId1"/>
            </p:custDataLst>
          </p:nvPr>
        </p:nvPicPr>
        <p:blipFill>
          <a:blip r:embed="rId2"/>
          <a:stretch>
            <a:fillRect/>
          </a:stretch>
        </p:blipFill>
        <p:spPr>
          <a:xfrm>
            <a:off x="115570" y="41275"/>
            <a:ext cx="5448300" cy="942975"/>
          </a:xfrm>
          <a:prstGeom prst="rect">
            <a:avLst/>
          </a:prstGeom>
          <a:noFill/>
          <a:ln w="9525">
            <a:noFill/>
          </a:ln>
        </p:spPr>
      </p:pic>
      <p:grpSp>
        <p:nvGrpSpPr>
          <p:cNvPr id="23" name="组合 22"/>
          <p:cNvGrpSpPr/>
          <p:nvPr/>
        </p:nvGrpSpPr>
        <p:grpSpPr>
          <a:xfrm>
            <a:off x="678146" y="1147479"/>
            <a:ext cx="9093835" cy="1430243"/>
            <a:chOff x="1073751" y="1513874"/>
            <a:chExt cx="9093835" cy="1430243"/>
          </a:xfrm>
        </p:grpSpPr>
        <p:sp>
          <p:nvSpPr>
            <p:cNvPr id="24" name="矩形 23"/>
            <p:cNvSpPr/>
            <p:nvPr>
              <p:custDataLst>
                <p:tags r:id="rId3"/>
              </p:custDataLst>
            </p:nvPr>
          </p:nvSpPr>
          <p:spPr>
            <a:xfrm>
              <a:off x="1153126" y="1920274"/>
              <a:ext cx="9014460" cy="414020"/>
            </a:xfrm>
            <a:prstGeom prst="rect">
              <a:avLst/>
            </a:prstGeom>
          </p:spPr>
          <p:txBody>
            <a:bodyPr wrap="square">
              <a:spAutoFit/>
            </a:bodyPr>
            <a:lstStyle/>
            <a:p>
              <a:pPr marL="285750" indent="-285750">
                <a:lnSpc>
                  <a:spcPct val="150000"/>
                </a:lnSpc>
                <a:buFont typeface="Wingdings" panose="05000000000000000000" charset="0"/>
                <a:buChar char="ü"/>
              </a:pPr>
              <a:endParaRPr lang="zh-CN" altLang="en-US" sz="1400" dirty="0">
                <a:latin typeface="微软雅黑" panose="020B0503020204020204" pitchFamily="34" charset="-122"/>
                <a:ea typeface="微软雅黑" panose="020B0503020204020204" pitchFamily="34" charset="-122"/>
                <a:sym typeface="+mn-ea"/>
              </a:endParaRPr>
            </a:p>
          </p:txBody>
        </p:sp>
        <p:sp>
          <p:nvSpPr>
            <p:cNvPr id="25" name="文本框 24"/>
            <p:cNvSpPr txBox="1"/>
            <p:nvPr>
              <p:custDataLst>
                <p:tags r:id="rId4"/>
              </p:custDataLst>
            </p:nvPr>
          </p:nvSpPr>
          <p:spPr>
            <a:xfrm>
              <a:off x="1153034" y="1513874"/>
              <a:ext cx="2646878" cy="461665"/>
            </a:xfrm>
            <a:prstGeom prst="rect">
              <a:avLst/>
            </a:prstGeom>
            <a:noFill/>
          </p:spPr>
          <p:txBody>
            <a:bodyPr wrap="none" rtlCol="0">
              <a:spAutoFit/>
            </a:bodyPr>
            <a:lstStyle/>
            <a:p>
              <a:r>
                <a:rPr lang="zh-CN" altLang="en-US" sz="2400" b="1" dirty="0">
                  <a:solidFill>
                    <a:srgbClr val="C00000"/>
                  </a:solidFill>
                  <a:cs typeface="+mn-ea"/>
                  <a:sym typeface="+mn-lt"/>
                </a:rPr>
                <a:t>一、国家安全审查</a:t>
              </a:r>
              <a:endParaRPr lang="zh-CN" altLang="en-US" sz="2400" b="1" dirty="0">
                <a:solidFill>
                  <a:srgbClr val="C00000"/>
                </a:solidFill>
                <a:cs typeface="+mn-ea"/>
                <a:sym typeface="+mn-lt"/>
              </a:endParaRPr>
            </a:p>
          </p:txBody>
        </p:sp>
        <p:cxnSp>
          <p:nvCxnSpPr>
            <p:cNvPr id="26" name="直接连接符 25"/>
            <p:cNvCxnSpPr/>
            <p:nvPr>
              <p:custDataLst>
                <p:tags r:id="rId5"/>
              </p:custDataLst>
            </p:nvPr>
          </p:nvCxnSpPr>
          <p:spPr>
            <a:xfrm>
              <a:off x="1073751" y="1513874"/>
              <a:ext cx="0" cy="143024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custDataLst>
              <p:tags r:id="rId6"/>
            </p:custDataLst>
          </p:nvPr>
        </p:nvSpPr>
        <p:spPr>
          <a:xfrm>
            <a:off x="842645" y="1630680"/>
            <a:ext cx="10552430" cy="461665"/>
          </a:xfrm>
          <a:prstGeom prst="rect">
            <a:avLst/>
          </a:prstGeom>
          <a:noFill/>
          <a:ln w="9525">
            <a:noFill/>
          </a:ln>
        </p:spPr>
        <p:txBody>
          <a:bodyPr wrap="square">
            <a:spAutoFit/>
          </a:bodyPr>
          <a:lstStyle/>
          <a:p>
            <a:pPr indent="0" fontAlgn="auto">
              <a:buFont typeface="Wingdings" panose="05000000000000000000" charset="0"/>
              <a:buNone/>
            </a:pPr>
            <a:r>
              <a:rPr lang="zh-CN" altLang="en-US" sz="2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（二）德国现行国家安全审查制度主要内容</a:t>
            </a:r>
            <a:endParaRPr lang="zh-CN" altLang="en-US" sz="2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1156970" y="2244725"/>
            <a:ext cx="10238105" cy="4339650"/>
          </a:xfrm>
          <a:prstGeom prst="rect">
            <a:avLst/>
          </a:prstGeom>
          <a:noFill/>
        </p:spPr>
        <p:txBody>
          <a:bodyPr wrap="square" rtlCol="0" anchor="t">
            <a:spAutoFit/>
          </a:bodyPr>
          <a:lstStyle/>
          <a:p>
            <a:pPr marL="285750" indent="-285750" algn="l" fontAlgn="auto">
              <a:lnSpc>
                <a:spcPct val="100000"/>
              </a:lnSpc>
              <a:spcBef>
                <a:spcPts val="600"/>
              </a:spcBef>
              <a:spcAft>
                <a:spcPts val="600"/>
              </a:spcAft>
              <a:buClrTx/>
              <a:buSzTx/>
              <a:buFont typeface="Wingdings" panose="05000000000000000000" charset="0"/>
              <a:buChar char="Ø"/>
            </a:pPr>
            <a:r>
              <a:rPr lang="zh-CN" altLang="en-US" sz="24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降低外国投资的国家安全审查门槛</a:t>
            </a:r>
            <a:endParaRPr lang="zh-CN" altLang="en-US" sz="24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42950" lvl="1" indent="-285750" fontAlgn="auto">
              <a:lnSpc>
                <a:spcPct val="100000"/>
              </a:lnSpc>
              <a:spcBef>
                <a:spcPts val="600"/>
              </a:spcBef>
              <a:spcAft>
                <a:spcPts val="600"/>
              </a:spcAft>
              <a:buFont typeface="Arial" panose="020B0604020202020204" pitchFamily="34" charset="0"/>
              <a:buChar char="•"/>
            </a:pPr>
            <a:r>
              <a:rPr lang="zh-CN" altLang="en-US" sz="2400" kern="0" dirty="0">
                <a:solidFill>
                  <a:prstClr val="black"/>
                </a:solidFill>
                <a:latin typeface="楷体" panose="02010609060101010101" charset="-122"/>
                <a:ea typeface="楷体" panose="02010609060101010101" charset="-122"/>
                <a:cs typeface="楷体" panose="02010609060101010101" charset="-122"/>
                <a:sym typeface="+mn-ea"/>
              </a:rPr>
              <a:t>关键公司门槛从25%降到10</a:t>
            </a:r>
            <a:r>
              <a:rPr lang="zh-CN" altLang="en-US" sz="2400" kern="0" dirty="0" smtClean="0">
                <a:solidFill>
                  <a:prstClr val="black"/>
                </a:solidFill>
                <a:latin typeface="楷体" panose="02010609060101010101" charset="-122"/>
                <a:ea typeface="楷体" panose="02010609060101010101" charset="-122"/>
                <a:cs typeface="楷体" panose="02010609060101010101" charset="-122"/>
                <a:sym typeface="+mn-ea"/>
              </a:rPr>
              <a:t>%</a:t>
            </a:r>
            <a:endParaRPr lang="en-US" altLang="zh-CN" sz="2400" kern="0" dirty="0" smtClean="0">
              <a:solidFill>
                <a:prstClr val="black"/>
              </a:solidFill>
              <a:latin typeface="楷体" panose="02010609060101010101" charset="-122"/>
              <a:ea typeface="楷体" panose="02010609060101010101" charset="-122"/>
              <a:cs typeface="楷体" panose="02010609060101010101" charset="-122"/>
              <a:sym typeface="+mn-ea"/>
            </a:endParaRPr>
          </a:p>
          <a:p>
            <a:pPr marL="742950" lvl="1" indent="-285750" fontAlgn="auto">
              <a:lnSpc>
                <a:spcPct val="100000"/>
              </a:lnSpc>
              <a:spcBef>
                <a:spcPts val="600"/>
              </a:spcBef>
              <a:spcAft>
                <a:spcPts val="600"/>
              </a:spcAft>
              <a:buFont typeface="Arial" panose="020B0604020202020204" pitchFamily="34" charset="0"/>
              <a:buChar char="•"/>
            </a:pPr>
            <a:endParaRPr lang="zh-CN" altLang="en-US" sz="2400" kern="0" dirty="0">
              <a:solidFill>
                <a:prstClr val="black"/>
              </a:solidFill>
              <a:latin typeface="楷体" panose="02010609060101010101" charset="-122"/>
              <a:ea typeface="楷体" panose="02010609060101010101" charset="-122"/>
              <a:cs typeface="楷体" panose="02010609060101010101" charset="-122"/>
              <a:sym typeface="+mn-ea"/>
            </a:endParaRPr>
          </a:p>
          <a:p>
            <a:pPr marL="285750" indent="-285750" algn="l" fontAlgn="auto">
              <a:lnSpc>
                <a:spcPct val="100000"/>
              </a:lnSpc>
              <a:spcBef>
                <a:spcPts val="600"/>
              </a:spcBef>
              <a:spcAft>
                <a:spcPts val="600"/>
              </a:spcAft>
              <a:buClrTx/>
              <a:buSzTx/>
              <a:buFont typeface="Wingdings" panose="05000000000000000000" charset="0"/>
              <a:buChar char="Ø"/>
            </a:pPr>
            <a:r>
              <a:rPr lang="zh-CN" altLang="en-US" sz="24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审查主体：</a:t>
            </a:r>
            <a:r>
              <a:rPr lang="zh-CN" altLang="en-US" sz="24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德国经济</a:t>
            </a:r>
            <a:r>
              <a:rPr lang="zh-CN" altLang="en-US" sz="2400" kern="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能源部</a:t>
            </a:r>
            <a:endParaRPr lang="en-US" altLang="zh-CN" sz="2400" kern="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00000"/>
              </a:lnSpc>
              <a:spcBef>
                <a:spcPts val="600"/>
              </a:spcBef>
              <a:spcAft>
                <a:spcPts val="600"/>
              </a:spcAft>
              <a:buClrTx/>
              <a:buSzTx/>
            </a:pPr>
            <a:endParaRPr lang="zh-CN" altLang="en-US" sz="2400"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fontAlgn="auto">
              <a:lnSpc>
                <a:spcPct val="100000"/>
              </a:lnSpc>
              <a:spcBef>
                <a:spcPts val="600"/>
              </a:spcBef>
              <a:spcAft>
                <a:spcPts val="600"/>
              </a:spcAft>
              <a:buClrTx/>
              <a:buSzTx/>
              <a:buFont typeface="Wingdings" panose="05000000000000000000" charset="0"/>
              <a:buChar char="Ø"/>
            </a:pPr>
            <a:r>
              <a:rPr lang="zh-CN" altLang="en-US" sz="24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审查周期</a:t>
            </a:r>
            <a:endParaRPr lang="zh-CN" altLang="en-US" sz="2400" b="1" kern="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marL="742950" lvl="1" indent="-285750" algn="l" fontAlgn="auto">
              <a:lnSpc>
                <a:spcPct val="100000"/>
              </a:lnSpc>
              <a:spcBef>
                <a:spcPts val="600"/>
              </a:spcBef>
              <a:spcAft>
                <a:spcPts val="600"/>
              </a:spcAft>
              <a:buClrTx/>
              <a:buSzTx/>
              <a:buFont typeface="Arial" panose="020B0604020202020204" pitchFamily="34" charset="0"/>
              <a:buChar char="•"/>
            </a:pPr>
            <a:r>
              <a:rPr lang="zh-CN" altLang="en-US" sz="2400" kern="0" dirty="0">
                <a:solidFill>
                  <a:prstClr val="black"/>
                </a:solidFill>
                <a:latin typeface="楷体" panose="02010609060101010101" charset="-122"/>
                <a:ea typeface="楷体" panose="02010609060101010101" charset="-122"/>
                <a:cs typeface="楷体" panose="02010609060101010101" charset="-122"/>
                <a:sym typeface="Arial" panose="020B0604020202020204" pitchFamily="34" charset="0"/>
              </a:rPr>
              <a:t>收到申报之后3个月内决定是否展开深入调查，提供完整资料以后4个月（资料提供完整以后才开始计算），资料完善是持续性的义务。原为2个月，现延长为4个月。</a:t>
            </a:r>
            <a:endParaRPr lang="zh-CN" altLang="en-US" sz="2400" kern="0" dirty="0">
              <a:solidFill>
                <a:prstClr val="black"/>
              </a:solidFill>
              <a:latin typeface="楷体" panose="02010609060101010101" charset="-122"/>
              <a:ea typeface="楷体" panose="02010609060101010101" charset="-122"/>
              <a:cs typeface="楷体" panose="02010609060101010101" charset="-122"/>
              <a:sym typeface="Arial" panose="020B0604020202020204" pitchFamily="34" charset="0"/>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p="http://schemas.openxmlformats.org/presentationml/2006/main">
  <p:tag name="REFSHAPE" val="489274388"/>
</p:tagLst>
</file>

<file path=ppt/tags/tag10.xml><?xml version="1.0" encoding="utf-8"?>
<p:tagLst xmlns:p="http://schemas.openxmlformats.org/presentationml/2006/main">
  <p:tag name="KSO_WM_UNIT_HIGHLIGHT" val="0"/>
  <p:tag name="KSO_WM_UNIT_COMPATIBLE" val="0"/>
  <p:tag name="KSO_WM_UNIT_ID" val="diagram20191691_3*q_h_i*1_2_1"/>
  <p:tag name="KSO_WM_TEMPLATE_CATEGORY" val="diagram"/>
  <p:tag name="KSO_WM_TEMPLATE_INDEX" val="20191691"/>
  <p:tag name="KSO_WM_UNIT_LAYERLEVEL" val="1_1_1"/>
  <p:tag name="KSO_WM_TAG_VERSION" val="1.0"/>
  <p:tag name="KSO_WM_BEAUTIFY_FLAG" val="#wm#"/>
  <p:tag name="KSO_WM_DIAGRAM_GROUP_CODE" val="q1-1"/>
  <p:tag name="KSO_WM_UNIT_TYPE" val="q_h_i"/>
  <p:tag name="KSO_WM_UNIT_INDEX" val="1_2_1"/>
  <p:tag name="KSO_WM_UNIT_FILL_FORE_SCHEMECOLOR_INDEX" val="6"/>
  <p:tag name="KSO_WM_UNIT_FILL_TYPE" val="1"/>
  <p:tag name="KSO_WM_UNIT_TEXT_FILL_FORE_SCHEMECOLOR_INDEX" val="2"/>
  <p:tag name="KSO_WM_UNIT_TEXT_FILL_TYPE" val="1"/>
  <p:tag name="KSO_WM_UNIT_USESOURCEFORMAT_APPLY" val="1"/>
</p:tagLst>
</file>

<file path=ppt/tags/tag100.xml><?xml version="1.0" encoding="utf-8"?>
<p:tagLst xmlns:p="http://schemas.openxmlformats.org/presentationml/2006/main">
  <p:tag name="KSO_WM_UNIT_HIGHLIGHT" val="0"/>
  <p:tag name="KSO_WM_UNIT_COMPATIBLE" val="0"/>
  <p:tag name="KSO_WM_DIAGRAM_GROUP_CODE" val="q1-1"/>
  <p:tag name="KSO_WM_UNIT_TYPE" val="q_h_i"/>
  <p:tag name="KSO_WM_UNIT_INDEX" val="1_2_1"/>
  <p:tag name="KSO_WM_UNIT_ID" val="diagram20200109_2*q_h_i*1_2_1"/>
  <p:tag name="KSO_WM_TEMPLATE_CATEGORY" val="diagram"/>
  <p:tag name="KSO_WM_TEMPLATE_INDEX" val="20200109"/>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REFSHAPE" val="1206957692"/>
  <p:tag name="KSO_WM_UNIT_DIAGRAM_SCHEMECOLOR_ID" val="0"/>
  <p:tag name="KSO_WM_UNIT_USESOURCEFORMAT_APPLY" val="1"/>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i*1_1_2"/>
  <p:tag name="KSO_WM_TEMPLATE_CATEGORY" val="diagram"/>
  <p:tag name="KSO_WM_TEMPLATE_INDEX" val="20200109"/>
  <p:tag name="KSO_WM_UNIT_LAYERLEVEL" val="1_1_1"/>
  <p:tag name="KSO_WM_TAG_VERSION" val="1.0"/>
  <p:tag name="KSO_WM_BEAUTIFY_FLAG" val="#wm#"/>
  <p:tag name="KSO_WM_UNIT_TYPE" val="q_h_i"/>
  <p:tag name="KSO_WM_UNIT_INDEX" val="1_1_2"/>
  <p:tag name="KSO_WM_UNIT_FILL_FORE_SCHEMECOLOR_INDEX" val="5"/>
  <p:tag name="KSO_WM_UNIT_FILL_TYPE" val="1"/>
  <p:tag name="KSO_WM_UNIT_TEXT_FILL_FORE_SCHEMECOLOR_INDEX" val="2"/>
  <p:tag name="KSO_WM_UNIT_TEXT_FILL_TYPE" val="1"/>
  <p:tag name="REFSHAPE" val="1206958644"/>
  <p:tag name="KSO_WM_UNIT_DIAGRAM_SCHEMECOLOR_ID" val="0"/>
  <p:tag name="KSO_WM_UNIT_USESOURCEFORMAT_APPLY" val="1"/>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i*1_3_2"/>
  <p:tag name="KSO_WM_TEMPLATE_CATEGORY" val="diagram"/>
  <p:tag name="KSO_WM_TEMPLATE_INDEX" val="20200109"/>
  <p:tag name="KSO_WM_UNIT_LAYERLEVEL" val="1_1_1"/>
  <p:tag name="KSO_WM_TAG_VERSION" val="1.0"/>
  <p:tag name="KSO_WM_BEAUTIFY_FLAG" val="#wm#"/>
  <p:tag name="KSO_WM_UNIT_TYPE" val="q_h_i"/>
  <p:tag name="KSO_WM_UNIT_INDEX" val="1_3_2"/>
  <p:tag name="KSO_WM_UNIT_FILL_FORE_SCHEMECOLOR_INDEX" val="7"/>
  <p:tag name="KSO_WM_UNIT_FILL_TYPE" val="1"/>
  <p:tag name="KSO_WM_UNIT_TEXT_FILL_FORE_SCHEMECOLOR_INDEX" val="2"/>
  <p:tag name="KSO_WM_UNIT_TEXT_FILL_TYPE" val="1"/>
  <p:tag name="REFSHAPE" val="1206960140"/>
  <p:tag name="KSO_WM_UNIT_DIAGRAM_SCHEMECOLOR_ID" val="0"/>
  <p:tag name="KSO_WM_UNIT_USESOURCEFORMAT_APPLY" val="1"/>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f*1_2_1"/>
  <p:tag name="KSO_WM_TEMPLATE_CATEGORY" val="diagram"/>
  <p:tag name="KSO_WM_TEMPLATE_INDEX" val="20200109"/>
  <p:tag name="KSO_WM_UNIT_LAYERLEVEL" val="1_1_1"/>
  <p:tag name="KSO_WM_TAG_VERSION" val="1.0"/>
  <p:tag name="KSO_WM_BEAUTIFY_FLAG" val="#wm#"/>
  <p:tag name="KSO_WM_UNIT_NOCLEAR" val="0"/>
  <p:tag name="KSO_WM_UNIT_TYPE" val="q_h_f"/>
  <p:tag name="KSO_WM_UNIT_INDEX" val="1_2_1"/>
  <p:tag name="KSO_WM_UNIT_PRESET_TEXT" val="单击此处添加文本具体内容"/>
  <p:tag name="KSO_WM_UNIT_VALUE" val="39"/>
  <p:tag name="KSO_WM_UNIT_TEXT_FILL_FORE_SCHEMECOLOR_INDEX" val="14"/>
  <p:tag name="KSO_WM_UNIT_TEXT_FILL_TYPE" val="1"/>
  <p:tag name="REFSHAPE" val="1206958780"/>
  <p:tag name="KSO_WM_UNIT_DIAGRAM_SCHEMECOLOR_ID" val="0"/>
  <p:tag name="KSO_WM_UNIT_USESOURCEFORMAT_APPLY" val="1"/>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a*1_2_1"/>
  <p:tag name="KSO_WM_TEMPLATE_CATEGORY" val="diagram"/>
  <p:tag name="KSO_WM_TEMPLATE_INDEX" val="20200109"/>
  <p:tag name="KSO_WM_UNIT_LAYERLEVEL" val="1_1_1"/>
  <p:tag name="KSO_WM_TAG_VERSION" val="1.0"/>
  <p:tag name="KSO_WM_BEAUTIFY_FLAG" val="#wm#"/>
  <p:tag name="KSO_WM_UNIT_ISCONTENTSTITLE" val="0"/>
  <p:tag name="KSO_WM_UNIT_NOCLEAR" val="0"/>
  <p:tag name="KSO_WM_UNIT_TYPE" val="q_h_a"/>
  <p:tag name="KSO_WM_UNIT_INDEX" val="1_2_1"/>
  <p:tag name="KSO_WM_UNIT_PRESET_TEXT" val="添加标题"/>
  <p:tag name="KSO_WM_UNIT_VALUE" val="9"/>
  <p:tag name="KSO_WM_UNIT_TEXT_FILL_FORE_SCHEMECOLOR_INDEX" val="6"/>
  <p:tag name="KSO_WM_UNIT_TEXT_FILL_TYPE" val="1"/>
  <p:tag name="REFSHAPE" val="1206961500"/>
  <p:tag name="KSO_WM_UNIT_DIAGRAM_SCHEMECOLOR_ID" val="0"/>
  <p:tag name="KSO_WM_UNIT_USESOURCEFORMAT_APPLY" val="1"/>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f*1_1_1"/>
  <p:tag name="KSO_WM_TEMPLATE_CATEGORY" val="diagram"/>
  <p:tag name="KSO_WM_TEMPLATE_INDEX" val="20200109"/>
  <p:tag name="KSO_WM_UNIT_LAYERLEVEL" val="1_1_1"/>
  <p:tag name="KSO_WM_TAG_VERSION" val="1.0"/>
  <p:tag name="KSO_WM_BEAUTIFY_FLAG" val="#wm#"/>
  <p:tag name="KSO_WM_UNIT_NOCLEAR" val="0"/>
  <p:tag name="KSO_WM_UNIT_TYPE" val="q_h_f"/>
  <p:tag name="KSO_WM_UNIT_INDEX" val="1_1_1"/>
  <p:tag name="KSO_WM_UNIT_PRESET_TEXT" val="单击此处添加文本具体内容"/>
  <p:tag name="KSO_WM_UNIT_VALUE" val="39"/>
  <p:tag name="KSO_WM_UNIT_TEXT_FILL_FORE_SCHEMECOLOR_INDEX" val="14"/>
  <p:tag name="KSO_WM_UNIT_TEXT_FILL_TYPE" val="1"/>
  <p:tag name="REFSHAPE" val="1206957828"/>
  <p:tag name="KSO_WM_UNIT_DIAGRAM_SCHEMECOLOR_ID" val="0"/>
  <p:tag name="KSO_WM_UNIT_USESOURCEFORMAT_APPLY" val="1"/>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a*1_1_1"/>
  <p:tag name="KSO_WM_TEMPLATE_CATEGORY" val="diagram"/>
  <p:tag name="KSO_WM_TEMPLATE_INDEX" val="20200109"/>
  <p:tag name="KSO_WM_UNIT_LAYERLEVEL" val="1_1_1"/>
  <p:tag name="KSO_WM_TAG_VERSION" val="1.0"/>
  <p:tag name="KSO_WM_BEAUTIFY_FLAG" val="#wm#"/>
  <p:tag name="KSO_WM_UNIT_ISCONTENTSTITLE" val="0"/>
  <p:tag name="KSO_WM_UNIT_NOCLEAR" val="0"/>
  <p:tag name="KSO_WM_UNIT_TYPE" val="q_h_a"/>
  <p:tag name="KSO_WM_UNIT_INDEX" val="1_1_1"/>
  <p:tag name="KSO_WM_UNIT_PRESET_TEXT" val="添加标题"/>
  <p:tag name="KSO_WM_UNIT_VALUE" val="9"/>
  <p:tag name="KSO_WM_UNIT_TEXT_FILL_FORE_SCHEMECOLOR_INDEX" val="5"/>
  <p:tag name="KSO_WM_UNIT_TEXT_FILL_TYPE" val="1"/>
  <p:tag name="REFSHAPE" val="1206961636"/>
  <p:tag name="KSO_WM_UNIT_DIAGRAM_SCHEMECOLOR_ID" val="0"/>
  <p:tag name="KSO_WM_UNIT_USESOURCEFORMAT_APPLY" val="1"/>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ID" val="diagram20200109_2*q_h_a*1_3_1"/>
  <p:tag name="KSO_WM_TEMPLATE_CATEGORY" val="diagram"/>
  <p:tag name="KSO_WM_TEMPLATE_INDEX" val="20200109"/>
  <p:tag name="KSO_WM_UNIT_LAYERLEVEL" val="1_1_1"/>
  <p:tag name="KSO_WM_TAG_VERSION" val="1.0"/>
  <p:tag name="KSO_WM_BEAUTIFY_FLAG" val="#wm#"/>
  <p:tag name="KSO_WM_UNIT_ISCONTENTSTITLE" val="0"/>
  <p:tag name="KSO_WM_UNIT_NOCLEAR" val="0"/>
  <p:tag name="KSO_WM_UNIT_TYPE" val="q_h_a"/>
  <p:tag name="KSO_WM_UNIT_INDEX" val="1_3_1"/>
  <p:tag name="KSO_WM_UNIT_PRESET_TEXT" val="添加标题"/>
  <p:tag name="KSO_WM_UNIT_VALUE" val="9"/>
  <p:tag name="KSO_WM_UNIT_TEXT_FILL_FORE_SCHEMECOLOR_INDEX" val="7"/>
  <p:tag name="KSO_WM_UNIT_TEXT_FILL_TYPE" val="1"/>
  <p:tag name="REFSHAPE" val="1206960820"/>
  <p:tag name="KSO_WM_UNIT_DIAGRAM_SCHEMECOLOR_ID" val="0"/>
  <p:tag name="KSO_WM_UNIT_USESOURCEFORMAT_APPLY" val="1"/>
</p:tagLst>
</file>

<file path=ppt/tags/tag108.xml><?xml version="1.0" encoding="utf-8"?>
<p:tagLst xmlns:p="http://schemas.openxmlformats.org/presentationml/2006/main">
  <p:tag name="REFSHAPE" val="1206959596"/>
</p:tagLst>
</file>

<file path=ppt/tags/tag11.xml><?xml version="1.0" encoding="utf-8"?>
<p:tagLst xmlns:p="http://schemas.openxmlformats.org/presentationml/2006/main">
  <p:tag name="KSO_WM_UNIT_HIGHLIGHT" val="0"/>
  <p:tag name="KSO_WM_UNIT_COMPATIBLE" val="0"/>
  <p:tag name="KSO_WM_UNIT_ID" val="diagram20191691_3*q_h_i*1_3_1"/>
  <p:tag name="KSO_WM_TEMPLATE_CATEGORY" val="diagram"/>
  <p:tag name="KSO_WM_TEMPLATE_INDEX" val="20191691"/>
  <p:tag name="KSO_WM_UNIT_LAYERLEVEL" val="1_1_1"/>
  <p:tag name="KSO_WM_TAG_VERSION" val="1.0"/>
  <p:tag name="KSO_WM_BEAUTIFY_FLAG" val="#wm#"/>
  <p:tag name="KSO_WM_DIAGRAM_GROUP_CODE" val="q1-1"/>
  <p:tag name="KSO_WM_UNIT_TYPE" val="q_h_i"/>
  <p:tag name="KSO_WM_UNIT_INDEX" val="1_3_1"/>
  <p:tag name="KSO_WM_UNIT_FILL_FORE_SCHEMECOLOR_INDEX" val="9"/>
  <p:tag name="KSO_WM_UNIT_FILL_TYPE" val="1"/>
  <p:tag name="KSO_WM_UNIT_TEXT_FILL_FORE_SCHEMECOLOR_INDEX" val="2"/>
  <p:tag name="KSO_WM_UNIT_TEXT_FILL_TYPE" val="1"/>
  <p:tag name="KSO_WM_UNIT_USESOURCEFORMAT_APPLY" val="1"/>
</p:tagLst>
</file>

<file path=ppt/tags/tag12.xml><?xml version="1.0" encoding="utf-8"?>
<p:tagLst xmlns:p="http://schemas.openxmlformats.org/presentationml/2006/main">
  <p:tag name="KSO_WM_UNIT_HIGHLIGHT" val="0"/>
  <p:tag name="KSO_WM_UNIT_COMPATIBLE" val="0"/>
  <p:tag name="KSO_WM_UNIT_ID" val="diagram20191691_3*q_h_f*1_4_1"/>
  <p:tag name="KSO_WM_TEMPLATE_CATEGORY" val="diagram"/>
  <p:tag name="KSO_WM_TEMPLATE_INDEX" val="20191691"/>
  <p:tag name="KSO_WM_UNIT_LAYERLEVEL" val="1_1_1"/>
  <p:tag name="KSO_WM_TAG_VERSION" val="1.0"/>
  <p:tag name="KSO_WM_BEAUTIFY_FLAG" val="#wm#"/>
  <p:tag name="KSO_WM_DIAGRAM_GROUP_CODE" val="q1-1"/>
  <p:tag name="KSO_WM_UNIT_TYPE" val="q_h_f"/>
  <p:tag name="KSO_WM_UNIT_INDEX" val="1_4_1"/>
  <p:tag name="KSO_WM_UNIT_PRESET_TEXT" val="添加小标题"/>
  <p:tag name="KSO_WM_UNIT_VALUE" val="5"/>
  <p:tag name="KSO_WM_UNIT_TEXT_FILL_FORE_SCHEMECOLOR_INDEX" val="13"/>
  <p:tag name="KSO_WM_UNIT_TEXT_FILL_TYPE" val="1"/>
  <p:tag name="KSO_WM_UNIT_USESOURCEFORMAT_APPLY" val="1"/>
</p:tagLst>
</file>

<file path=ppt/tags/tag13.xml><?xml version="1.0" encoding="utf-8"?>
<p:tagLst xmlns:p="http://schemas.openxmlformats.org/presentationml/2006/main">
  <p:tag name="KSO_WM_UNIT_HIGHLIGHT" val="0"/>
  <p:tag name="KSO_WM_UNIT_COMPATIBLE" val="0"/>
  <p:tag name="KSO_WM_UNIT_ID" val="diagram20191691_3*q_h_f*1_5_1"/>
  <p:tag name="KSO_WM_TEMPLATE_CATEGORY" val="diagram"/>
  <p:tag name="KSO_WM_TEMPLATE_INDEX" val="20191691"/>
  <p:tag name="KSO_WM_UNIT_LAYERLEVEL" val="1_1_1"/>
  <p:tag name="KSO_WM_TAG_VERSION" val="1.0"/>
  <p:tag name="KSO_WM_BEAUTIFY_FLAG" val="#wm#"/>
  <p:tag name="KSO_WM_DIAGRAM_GROUP_CODE" val="q1-1"/>
  <p:tag name="KSO_WM_UNIT_TYPE" val="q_h_f"/>
  <p:tag name="KSO_WM_UNIT_INDEX" val="1_5_1"/>
  <p:tag name="KSO_WM_UNIT_PRESET_TEXT" val="添加小标题"/>
  <p:tag name="KSO_WM_UNIT_VALUE" val="5"/>
  <p:tag name="KSO_WM_UNIT_TEXT_FILL_FORE_SCHEMECOLOR_INDEX" val="13"/>
  <p:tag name="KSO_WM_UNIT_TEXT_FILL_TYPE" val="1"/>
  <p:tag name="KSO_WM_UNIT_USESOURCEFORMAT_APPLY" val="1"/>
</p:tagLst>
</file>

<file path=ppt/tags/tag14.xml><?xml version="1.0" encoding="utf-8"?>
<p:tagLst xmlns:p="http://schemas.openxmlformats.org/presentationml/2006/main">
  <p:tag name="KSO_WM_UNIT_HIGHLIGHT" val="0"/>
  <p:tag name="KSO_WM_UNIT_COMPATIBLE" val="0"/>
  <p:tag name="KSO_WM_UNIT_ID" val="diagram20191691_3*q_h_f*1_1_1"/>
  <p:tag name="KSO_WM_TEMPLATE_CATEGORY" val="diagram"/>
  <p:tag name="KSO_WM_TEMPLATE_INDEX" val="20191691"/>
  <p:tag name="KSO_WM_UNIT_LAYERLEVEL" val="1_1_1"/>
  <p:tag name="KSO_WM_TAG_VERSION" val="1.0"/>
  <p:tag name="KSO_WM_BEAUTIFY_FLAG" val="#wm#"/>
  <p:tag name="KSO_WM_DIAGRAM_GROUP_CODE" val="q1-1"/>
  <p:tag name="KSO_WM_UNIT_TYPE" val="q_h_f"/>
  <p:tag name="KSO_WM_UNIT_INDEX" val="1_1_1"/>
  <p:tag name="KSO_WM_UNIT_PRESET_TEXT" val="添加小标题"/>
  <p:tag name="KSO_WM_UNIT_VALUE" val="5"/>
  <p:tag name="KSO_WM_UNIT_TEXT_FILL_FORE_SCHEMECOLOR_INDEX" val="13"/>
  <p:tag name="KSO_WM_UNIT_TEXT_FILL_TYPE" val="1"/>
  <p:tag name="KSO_WM_UNIT_USESOURCEFORMAT_APPLY" val="1"/>
</p:tagLst>
</file>

<file path=ppt/tags/tag15.xml><?xml version="1.0" encoding="utf-8"?>
<p:tagLst xmlns:p="http://schemas.openxmlformats.org/presentationml/2006/main">
  <p:tag name="KSO_WM_UNIT_HIGHLIGHT" val="0"/>
  <p:tag name="KSO_WM_UNIT_COMPATIBLE" val="0"/>
  <p:tag name="KSO_WM_UNIT_ID" val="diagram20191691_3*q_g*1_1"/>
  <p:tag name="KSO_WM_TEMPLATE_CATEGORY" val="diagram"/>
  <p:tag name="KSO_WM_TEMPLATE_INDEX" val="20191691"/>
  <p:tag name="KSO_WM_UNIT_LAYERLEVEL" val="1_1"/>
  <p:tag name="KSO_WM_TAG_VERSION" val="1.0"/>
  <p:tag name="KSO_WM_BEAUTIFY_FLAG" val="#wm#"/>
  <p:tag name="KSO_WM_UNIT_RELATE_UNITID" val="layout_q1"/>
  <p:tag name="KSO_WM_UNIT_VALUE" val="4"/>
  <p:tag name="KSO_WM_DIAGRAM_GROUP_CODE" val="q1-1"/>
  <p:tag name="KSO_WM_UNIT_TYPE" val="q_g"/>
  <p:tag name="KSO_WM_UNIT_INDEX" val="1_1"/>
  <p:tag name="KSO_WM_UNIT_PRESET_TEXT" val="添加标题"/>
  <p:tag name="KSO_WM_UNIT_TEXT_FILL_FORE_SCHEMECOLOR_INDEX" val="13"/>
  <p:tag name="KSO_WM_UNIT_TEXT_FILL_TYPE" val="1"/>
  <p:tag name="KSO_WM_UNIT_USESOURCEFORMAT_APPLY" val="1"/>
</p:tagLst>
</file>

<file path=ppt/tags/tag16.xml><?xml version="1.0" encoding="utf-8"?>
<p:tagLst xmlns:p="http://schemas.openxmlformats.org/presentationml/2006/main">
  <p:tag name="KSO_WM_UNIT_HIGHLIGHT" val="0"/>
  <p:tag name="KSO_WM_UNIT_COMPATIBLE" val="0"/>
  <p:tag name="KSO_WM_UNIT_ID" val="diagram20191691_3*q_h_f*1_2_1"/>
  <p:tag name="KSO_WM_TEMPLATE_CATEGORY" val="diagram"/>
  <p:tag name="KSO_WM_TEMPLATE_INDEX" val="20191691"/>
  <p:tag name="KSO_WM_UNIT_LAYERLEVEL" val="1_1_1"/>
  <p:tag name="KSO_WM_TAG_VERSION" val="1.0"/>
  <p:tag name="KSO_WM_BEAUTIFY_FLAG" val="#wm#"/>
  <p:tag name="KSO_WM_DIAGRAM_GROUP_CODE" val="q1-1"/>
  <p:tag name="KSO_WM_UNIT_TYPE" val="q_h_f"/>
  <p:tag name="KSO_WM_UNIT_INDEX" val="1_2_1"/>
  <p:tag name="KSO_WM_UNIT_PRESET_TEXT" val="添加小标题"/>
  <p:tag name="KSO_WM_UNIT_VALUE" val="5"/>
  <p:tag name="KSO_WM_UNIT_TEXT_FILL_FORE_SCHEMECOLOR_INDEX" val="13"/>
  <p:tag name="KSO_WM_UNIT_TEXT_FILL_TYPE" val="1"/>
  <p:tag name="KSO_WM_UNIT_USESOURCEFORMAT_APPLY" val="1"/>
</p:tagLst>
</file>

<file path=ppt/tags/tag17.xml><?xml version="1.0" encoding="utf-8"?>
<p:tagLst xmlns:p="http://schemas.openxmlformats.org/presentationml/2006/main">
  <p:tag name="KSO_WM_UNIT_HIGHLIGHT" val="0"/>
  <p:tag name="KSO_WM_UNIT_COMPATIBLE" val="0"/>
  <p:tag name="KSO_WM_UNIT_ID" val="diagram20191691_3*q_h_f*1_3_1"/>
  <p:tag name="KSO_WM_TEMPLATE_CATEGORY" val="diagram"/>
  <p:tag name="KSO_WM_TEMPLATE_INDEX" val="20191691"/>
  <p:tag name="KSO_WM_UNIT_LAYERLEVEL" val="1_1_1"/>
  <p:tag name="KSO_WM_TAG_VERSION" val="1.0"/>
  <p:tag name="KSO_WM_BEAUTIFY_FLAG" val="#wm#"/>
  <p:tag name="KSO_WM_DIAGRAM_GROUP_CODE" val="q1-1"/>
  <p:tag name="KSO_WM_UNIT_TYPE" val="q_h_f"/>
  <p:tag name="KSO_WM_UNIT_INDEX" val="1_3_1"/>
  <p:tag name="KSO_WM_UNIT_PRESET_TEXT" val="添加小标题"/>
  <p:tag name="KSO_WM_UNIT_VALUE" val="5"/>
  <p:tag name="KSO_WM_UNIT_TEXT_FILL_FORE_SCHEMECOLOR_INDEX" val="13"/>
  <p:tag name="KSO_WM_UNIT_TEXT_FILL_TYPE" val="1"/>
  <p:tag name="KSO_WM_UNIT_USESOURCEFORMAT_APPLY" val="1"/>
</p:tagLst>
</file>

<file path=ppt/tags/tag18.xml><?xml version="1.0" encoding="utf-8"?>
<p:tagLst xmlns:p="http://schemas.openxmlformats.org/presentationml/2006/main">
  <p:tag name="REFSHAPE" val="1147010628"/>
</p:tagLst>
</file>

<file path=ppt/tags/tag19.xml><?xml version="1.0" encoding="utf-8"?>
<p:tagLst xmlns:p="http://schemas.openxmlformats.org/presentationml/2006/main">
  <p:tag name="REFSHAPE" val="1147014436"/>
</p:tagLst>
</file>

<file path=ppt/tags/tag2.xml><?xml version="1.0" encoding="utf-8"?>
<p:tagLst xmlns:p="http://schemas.openxmlformats.org/presentationml/2006/main">
  <p:tag name="KSO_WM_TAG_VERSION" val="1.0"/>
  <p:tag name="KSO_WM_BEAUTIFY_FLAG" val="#wm#"/>
  <p:tag name="KSO_WM_TEMPLATE_CATEGORY" val="diagram"/>
  <p:tag name="KSO_WM_TEMPLATE_INDEX" val="20191691"/>
  <p:tag name="KSO_WM_UNIT_ID" val="diagram20191691_3*q_h_i*1_2_2"/>
  <p:tag name="KSO_WM_UNIT_LAYERLEVEL" val="1_1_1"/>
  <p:tag name="KSO_WM_UNIT_HIGHLIGHT" val="0"/>
  <p:tag name="KSO_WM_UNIT_COMPATIBLE" val="0"/>
  <p:tag name="KSO_WM_DIAGRAM_GROUP_CODE" val="q1-1"/>
  <p:tag name="KSO_WM_UNIT_TYPE" val="q_h_i"/>
  <p:tag name="KSO_WM_UNIT_INDEX" val="1_2_2"/>
  <p:tag name="KSO_WM_UNIT_LINE_FORE_SCHEMECOLOR_INDEX" val="6"/>
  <p:tag name="KSO_WM_UNIT_LINE_FILL_TYPE" val="2"/>
  <p:tag name="KSO_WM_UNIT_USESOURCEFORMAT_APPLY" val="1"/>
</p:tagLst>
</file>

<file path=ppt/tags/tag20.xml><?xml version="1.0" encoding="utf-8"?>
<p:tagLst xmlns:p="http://schemas.openxmlformats.org/presentationml/2006/main">
  <p:tag name="REFSHAPE" val="1147011580"/>
</p:tagLst>
</file>

<file path=ppt/tags/tag21.xml><?xml version="1.0" encoding="utf-8"?>
<p:tagLst xmlns:p="http://schemas.openxmlformats.org/presentationml/2006/main">
  <p:tag name="REFSHAPE" val="1147012532"/>
</p:tagLst>
</file>

<file path=ppt/tags/tag22.xml><?xml version="1.0" encoding="utf-8"?>
<p:tagLst xmlns:p="http://schemas.openxmlformats.org/presentationml/2006/main">
  <p:tag name="REFSHAPE" val="1147011716"/>
</p:tagLst>
</file>

<file path=ppt/tags/tag23.xml><?xml version="1.0" encoding="utf-8"?>
<p:tagLst xmlns:p="http://schemas.openxmlformats.org/presentationml/2006/main">
  <p:tag name="KSO_WM_SLIDE_ITEM_CNT" val="6"/>
</p:tagLst>
</file>

<file path=ppt/tags/tag24.xml><?xml version="1.0" encoding="utf-8"?>
<p:tagLst xmlns:p="http://schemas.openxmlformats.org/presentationml/2006/main">
  <p:tag name="REFSHAPE" val="1147010628"/>
</p:tagLst>
</file>

<file path=ppt/tags/tag25.xml><?xml version="1.0" encoding="utf-8"?>
<p:tagLst xmlns:p="http://schemas.openxmlformats.org/presentationml/2006/main">
  <p:tag name="REFSHAPE" val="1147014436"/>
</p:tagLst>
</file>

<file path=ppt/tags/tag26.xml><?xml version="1.0" encoding="utf-8"?>
<p:tagLst xmlns:p="http://schemas.openxmlformats.org/presentationml/2006/main">
  <p:tag name="REFSHAPE" val="1147011580"/>
</p:tagLst>
</file>

<file path=ppt/tags/tag27.xml><?xml version="1.0" encoding="utf-8"?>
<p:tagLst xmlns:p="http://schemas.openxmlformats.org/presentationml/2006/main">
  <p:tag name="REFSHAPE" val="1147012532"/>
</p:tagLst>
</file>

<file path=ppt/tags/tag28.xml><?xml version="1.0" encoding="utf-8"?>
<p:tagLst xmlns:p="http://schemas.openxmlformats.org/presentationml/2006/main">
  <p:tag name="REFSHAPE" val="1147011716"/>
</p:tagLst>
</file>

<file path=ppt/tags/tag29.xml><?xml version="1.0" encoding="utf-8"?>
<p:tagLst xmlns:p="http://schemas.openxmlformats.org/presentationml/2006/main">
  <p:tag name="KSO_WM_SLIDE_ITEM_CNT" val="6"/>
</p:tagLst>
</file>

<file path=ppt/tags/tag3.xml><?xml version="1.0" encoding="utf-8"?>
<p:tagLst xmlns:p="http://schemas.openxmlformats.org/presentationml/2006/main">
  <p:tag name="KSO_WM_TAG_VERSION" val="1.0"/>
  <p:tag name="KSO_WM_BEAUTIFY_FLAG" val="#wm#"/>
  <p:tag name="KSO_WM_TEMPLATE_CATEGORY" val="diagram"/>
  <p:tag name="KSO_WM_TEMPLATE_INDEX" val="20191691"/>
  <p:tag name="KSO_WM_UNIT_ID" val="diagram20191691_3*q_h_i*1_3_2"/>
  <p:tag name="KSO_WM_UNIT_LAYERLEVEL" val="1_1_1"/>
  <p:tag name="KSO_WM_UNIT_HIGHLIGHT" val="0"/>
  <p:tag name="KSO_WM_UNIT_COMPATIBLE" val="0"/>
  <p:tag name="KSO_WM_DIAGRAM_GROUP_CODE" val="q1-1"/>
  <p:tag name="KSO_WM_UNIT_TYPE" val="q_h_i"/>
  <p:tag name="KSO_WM_UNIT_INDEX" val="1_3_2"/>
  <p:tag name="KSO_WM_UNIT_LINE_FORE_SCHEMECOLOR_INDEX" val="9"/>
  <p:tag name="KSO_WM_UNIT_LINE_FILL_TYPE" val="2"/>
  <p:tag name="KSO_WM_UNIT_USESOURCEFORMAT_APPLY" val="1"/>
</p:tagLst>
</file>

<file path=ppt/tags/tag30.xml><?xml version="1.0" encoding="utf-8"?>
<p:tagLst xmlns:p="http://schemas.openxmlformats.org/presentationml/2006/main">
  <p:tag name="REFSHAPE" val="1147010628"/>
</p:tagLst>
</file>

<file path=ppt/tags/tag31.xml><?xml version="1.0" encoding="utf-8"?>
<p:tagLst xmlns:p="http://schemas.openxmlformats.org/presentationml/2006/main">
  <p:tag name="REFSHAPE" val="1147014436"/>
</p:tagLst>
</file>

<file path=ppt/tags/tag32.xml><?xml version="1.0" encoding="utf-8"?>
<p:tagLst xmlns:p="http://schemas.openxmlformats.org/presentationml/2006/main">
  <p:tag name="REFSHAPE" val="1147011580"/>
</p:tagLst>
</file>

<file path=ppt/tags/tag33.xml><?xml version="1.0" encoding="utf-8"?>
<p:tagLst xmlns:p="http://schemas.openxmlformats.org/presentationml/2006/main">
  <p:tag name="REFSHAPE" val="1147012532"/>
</p:tagLst>
</file>

<file path=ppt/tags/tag34.xml><?xml version="1.0" encoding="utf-8"?>
<p:tagLst xmlns:p="http://schemas.openxmlformats.org/presentationml/2006/main">
  <p:tag name="REFSHAPE" val="1147011716"/>
</p:tagLst>
</file>

<file path=ppt/tags/tag35.xml><?xml version="1.0" encoding="utf-8"?>
<p:tagLst xmlns:p="http://schemas.openxmlformats.org/presentationml/2006/main">
  <p:tag name="KSO_WM_SLIDE_ITEM_CNT" val="6"/>
</p:tagLst>
</file>

<file path=ppt/tags/tag36.xml><?xml version="1.0" encoding="utf-8"?>
<p:tagLst xmlns:p="http://schemas.openxmlformats.org/presentationml/2006/main">
  <p:tag name="REFSHAPE" val="1147010628"/>
</p:tagLst>
</file>

<file path=ppt/tags/tag37.xml><?xml version="1.0" encoding="utf-8"?>
<p:tagLst xmlns:p="http://schemas.openxmlformats.org/presentationml/2006/main">
  <p:tag name="REFSHAPE" val="1147014436"/>
</p:tagLst>
</file>

<file path=ppt/tags/tag38.xml><?xml version="1.0" encoding="utf-8"?>
<p:tagLst xmlns:p="http://schemas.openxmlformats.org/presentationml/2006/main">
  <p:tag name="REFSHAPE" val="1147011580"/>
</p:tagLst>
</file>

<file path=ppt/tags/tag39.xml><?xml version="1.0" encoding="utf-8"?>
<p:tagLst xmlns:p="http://schemas.openxmlformats.org/presentationml/2006/main">
  <p:tag name="REFSHAPE" val="1147012532"/>
</p:tagLst>
</file>

<file path=ppt/tags/tag4.xml><?xml version="1.0" encoding="utf-8"?>
<p:tagLst xmlns:p="http://schemas.openxmlformats.org/presentationml/2006/main">
  <p:tag name="KSO_WM_TAG_VERSION" val="1.0"/>
  <p:tag name="KSO_WM_BEAUTIFY_FLAG" val="#wm#"/>
  <p:tag name="KSO_WM_TEMPLATE_CATEGORY" val="diagram"/>
  <p:tag name="KSO_WM_TEMPLATE_INDEX" val="20191691"/>
  <p:tag name="KSO_WM_UNIT_ID" val="diagram20191691_3*q_h_i*1_4_2"/>
  <p:tag name="KSO_WM_UNIT_LAYERLEVEL" val="1_1_1"/>
  <p:tag name="KSO_WM_UNIT_HIGHLIGHT" val="0"/>
  <p:tag name="KSO_WM_UNIT_COMPATIBLE" val="0"/>
  <p:tag name="KSO_WM_DIAGRAM_GROUP_CODE" val="q1-1"/>
  <p:tag name="KSO_WM_UNIT_TYPE" val="q_h_i"/>
  <p:tag name="KSO_WM_UNIT_INDEX" val="1_4_2"/>
  <p:tag name="KSO_WM_UNIT_LINE_FORE_SCHEMECOLOR_INDEX" val="5"/>
  <p:tag name="KSO_WM_UNIT_LINE_FILL_TYPE" val="2"/>
  <p:tag name="KSO_WM_UNIT_USESOURCEFORMAT_APPLY" val="1"/>
</p:tagLst>
</file>

<file path=ppt/tags/tag40.xml><?xml version="1.0" encoding="utf-8"?>
<p:tagLst xmlns:p="http://schemas.openxmlformats.org/presentationml/2006/main">
  <p:tag name="REFSHAPE" val="1147011716"/>
</p:tagLst>
</file>

<file path=ppt/tags/tag41.xml><?xml version="1.0" encoding="utf-8"?>
<p:tagLst xmlns:p="http://schemas.openxmlformats.org/presentationml/2006/main">
  <p:tag name="KSO_WM_SLIDE_ITEM_CNT" val="6"/>
</p:tagLst>
</file>

<file path=ppt/tags/tag42.xml><?xml version="1.0" encoding="utf-8"?>
<p:tagLst xmlns:p="http://schemas.openxmlformats.org/presentationml/2006/main">
  <p:tag name="REFSHAPE" val="1147010628"/>
</p:tagLst>
</file>

<file path=ppt/tags/tag43.xml><?xml version="1.0" encoding="utf-8"?>
<p:tagLst xmlns:p="http://schemas.openxmlformats.org/presentationml/2006/main">
  <p:tag name="REFSHAPE" val="1147014436"/>
</p:tagLst>
</file>

<file path=ppt/tags/tag44.xml><?xml version="1.0" encoding="utf-8"?>
<p:tagLst xmlns:p="http://schemas.openxmlformats.org/presentationml/2006/main">
  <p:tag name="REFSHAPE" val="1147011580"/>
</p:tagLst>
</file>

<file path=ppt/tags/tag45.xml><?xml version="1.0" encoding="utf-8"?>
<p:tagLst xmlns:p="http://schemas.openxmlformats.org/presentationml/2006/main">
  <p:tag name="REFSHAPE" val="1147012532"/>
</p:tagLst>
</file>

<file path=ppt/tags/tag46.xml><?xml version="1.0" encoding="utf-8"?>
<p:tagLst xmlns:p="http://schemas.openxmlformats.org/presentationml/2006/main">
  <p:tag name="REFSHAPE" val="1147011716"/>
</p:tagLst>
</file>

<file path=ppt/tags/tag47.xml><?xml version="1.0" encoding="utf-8"?>
<p:tagLst xmlns:p="http://schemas.openxmlformats.org/presentationml/2006/main">
  <p:tag name="KSO_WM_SLIDE_ITEM_CNT" val="6"/>
</p:tagLst>
</file>

<file path=ppt/tags/tag48.xml><?xml version="1.0" encoding="utf-8"?>
<p:tagLst xmlns:p="http://schemas.openxmlformats.org/presentationml/2006/main">
  <p:tag name="REFSHAPE" val="1147010628"/>
</p:tagLst>
</file>

<file path=ppt/tags/tag49.xml><?xml version="1.0" encoding="utf-8"?>
<p:tagLst xmlns:p="http://schemas.openxmlformats.org/presentationml/2006/main">
  <p:tag name="REFSHAPE" val="1147014436"/>
</p:tagLst>
</file>

<file path=ppt/tags/tag5.xml><?xml version="1.0" encoding="utf-8"?>
<p:tagLst xmlns:p="http://schemas.openxmlformats.org/presentationml/2006/main">
  <p:tag name="KSO_WM_TAG_VERSION" val="1.0"/>
  <p:tag name="KSO_WM_BEAUTIFY_FLAG" val="#wm#"/>
  <p:tag name="KSO_WM_TEMPLATE_CATEGORY" val="diagram"/>
  <p:tag name="KSO_WM_TEMPLATE_INDEX" val="20191691"/>
  <p:tag name="KSO_WM_UNIT_ID" val="diagram20191691_3*q_h_i*1_5_2"/>
  <p:tag name="KSO_WM_UNIT_LAYERLEVEL" val="1_1_1"/>
  <p:tag name="KSO_WM_UNIT_HIGHLIGHT" val="0"/>
  <p:tag name="KSO_WM_UNIT_COMPATIBLE" val="0"/>
  <p:tag name="KSO_WM_DIAGRAM_GROUP_CODE" val="q1-1"/>
  <p:tag name="KSO_WM_UNIT_TYPE" val="q_h_i"/>
  <p:tag name="KSO_WM_UNIT_INDEX" val="1_5_2"/>
  <p:tag name="KSO_WM_UNIT_LINE_FORE_SCHEMECOLOR_INDEX" val="7"/>
  <p:tag name="KSO_WM_UNIT_LINE_FILL_TYPE" val="2"/>
  <p:tag name="KSO_WM_UNIT_USESOURCEFORMAT_APPLY" val="1"/>
</p:tagLst>
</file>

<file path=ppt/tags/tag50.xml><?xml version="1.0" encoding="utf-8"?>
<p:tagLst xmlns:p="http://schemas.openxmlformats.org/presentationml/2006/main">
  <p:tag name="REFSHAPE" val="1147011580"/>
</p:tagLst>
</file>

<file path=ppt/tags/tag51.xml><?xml version="1.0" encoding="utf-8"?>
<p:tagLst xmlns:p="http://schemas.openxmlformats.org/presentationml/2006/main">
  <p:tag name="REFSHAPE" val="1147012532"/>
</p:tagLst>
</file>

<file path=ppt/tags/tag52.xml><?xml version="1.0" encoding="utf-8"?>
<p:tagLst xmlns:p="http://schemas.openxmlformats.org/presentationml/2006/main">
  <p:tag name="REFSHAPE" val="1147011716"/>
</p:tagLst>
</file>

<file path=ppt/tags/tag53.xml><?xml version="1.0" encoding="utf-8"?>
<p:tagLst xmlns:p="http://schemas.openxmlformats.org/presentationml/2006/main">
  <p:tag name="KSO_WM_SLIDE_ITEM_CNT" val="6"/>
</p:tagLst>
</file>

<file path=ppt/tags/tag54.xml><?xml version="1.0" encoding="utf-8"?>
<p:tagLst xmlns:p="http://schemas.openxmlformats.org/presentationml/2006/main">
  <p:tag name="REFSHAPE" val="1147010628"/>
</p:tagLst>
</file>

<file path=ppt/tags/tag55.xml><?xml version="1.0" encoding="utf-8"?>
<p:tagLst xmlns:p="http://schemas.openxmlformats.org/presentationml/2006/main">
  <p:tag name="REFSHAPE" val="1147014436"/>
</p:tagLst>
</file>

<file path=ppt/tags/tag56.xml><?xml version="1.0" encoding="utf-8"?>
<p:tagLst xmlns:p="http://schemas.openxmlformats.org/presentationml/2006/main">
  <p:tag name="REFSHAPE" val="1147011580"/>
</p:tagLst>
</file>

<file path=ppt/tags/tag57.xml><?xml version="1.0" encoding="utf-8"?>
<p:tagLst xmlns:p="http://schemas.openxmlformats.org/presentationml/2006/main">
  <p:tag name="REFSHAPE" val="1147012532"/>
</p:tagLst>
</file>

<file path=ppt/tags/tag58.xml><?xml version="1.0" encoding="utf-8"?>
<p:tagLst xmlns:p="http://schemas.openxmlformats.org/presentationml/2006/main">
  <p:tag name="REFSHAPE" val="1147011716"/>
</p:tagLst>
</file>

<file path=ppt/tags/tag59.xml><?xml version="1.0" encoding="utf-8"?>
<p:tagLst xmlns:p="http://schemas.openxmlformats.org/presentationml/2006/main">
  <p:tag name="KSO_WM_SLIDE_ITEM_CNT" val="6"/>
</p:tagLst>
</file>

<file path=ppt/tags/tag6.xml><?xml version="1.0" encoding="utf-8"?>
<p:tagLst xmlns:p="http://schemas.openxmlformats.org/presentationml/2006/main">
  <p:tag name="KSO_WM_TAG_VERSION" val="1.0"/>
  <p:tag name="KSO_WM_BEAUTIFY_FLAG" val="#wm#"/>
  <p:tag name="KSO_WM_TEMPLATE_CATEGORY" val="diagram"/>
  <p:tag name="KSO_WM_TEMPLATE_INDEX" val="20191691"/>
  <p:tag name="KSO_WM_UNIT_ID" val="diagram20191691_3*q_h_i*1_1_2"/>
  <p:tag name="KSO_WM_UNIT_LAYERLEVEL" val="1_1_1"/>
  <p:tag name="KSO_WM_UNIT_HIGHLIGHT" val="0"/>
  <p:tag name="KSO_WM_UNIT_COMPATIBLE" val="0"/>
  <p:tag name="KSO_WM_DIAGRAM_GROUP_CODE" val="q1-1"/>
  <p:tag name="KSO_WM_UNIT_TYPE" val="q_h_i"/>
  <p:tag name="KSO_WM_UNIT_INDEX" val="1_1_2"/>
  <p:tag name="KSO_WM_UNIT_LINE_FORE_SCHEMECOLOR_INDEX" val="6"/>
  <p:tag name="KSO_WM_UNIT_LINE_FILL_TYPE" val="2"/>
  <p:tag name="KSO_WM_UNIT_USESOURCEFORMAT_APPLY" val="1"/>
</p:tagLst>
</file>

<file path=ppt/tags/tag60.xml><?xml version="1.0" encoding="utf-8"?>
<p:tagLst xmlns:p="http://schemas.openxmlformats.org/presentationml/2006/main">
  <p:tag name="REFSHAPE" val="825647708"/>
</p:tagLst>
</file>

<file path=ppt/tags/tag61.xml><?xml version="1.0" encoding="utf-8"?>
<p:tagLst xmlns:p="http://schemas.openxmlformats.org/presentationml/2006/main">
  <p:tag name="REFSHAPE" val="825646076"/>
</p:tagLst>
</file>

<file path=ppt/tags/tag62.xml><?xml version="1.0" encoding="utf-8"?>
<p:tagLst xmlns:p="http://schemas.openxmlformats.org/presentationml/2006/main">
  <p:tag name="REFSHAPE" val="825647980"/>
</p:tagLst>
</file>

<file path=ppt/tags/tag63.xml><?xml version="1.0" encoding="utf-8"?>
<p:tagLst xmlns:p="http://schemas.openxmlformats.org/presentationml/2006/main">
  <p:tag name="REFSHAPE" val="825646348"/>
</p:tagLst>
</file>

<file path=ppt/tags/tag64.xml><?xml version="1.0" encoding="utf-8"?>
<p:tagLst xmlns:p="http://schemas.openxmlformats.org/presentationml/2006/main">
  <p:tag name="REFSHAPE" val="825645804"/>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i*1_2_1"/>
  <p:tag name="KSO_WM_TEMPLATE_CATEGORY" val="diagram"/>
  <p:tag name="KSO_WM_TEMPLATE_INDEX" val="20200161"/>
  <p:tag name="KSO_WM_UNIT_LAYERLEVEL" val="1_1_1"/>
  <p:tag name="KSO_WM_TAG_VERSION" val="1.0"/>
  <p:tag name="KSO_WM_BEAUTIFY_FLAG" val="#wm#"/>
  <p:tag name="KSO_WM_DIAGRAM_GROUP_CODE" val="o1-1"/>
  <p:tag name="KSO_WM_UNIT_TYPE" val="o_h_i"/>
  <p:tag name="KSO_WM_UNIT_INDEX" val="1_2_1"/>
  <p:tag name="KSO_WM_UNIT_FILL_FORE_SCHEMECOLOR_INDEX" val="6"/>
  <p:tag name="KSO_WM_UNIT_FILL_TYPE" val="1"/>
  <p:tag name="KSO_WM_UNIT_TEXT_FILL_FORE_SCHEMECOLOR_INDEX" val="13"/>
  <p:tag name="KSO_WM_UNIT_TEXT_FILL_TYPE" val="1"/>
  <p:tag name="REFSHAPE" val="825648116"/>
  <p:tag name="KSO_WM_UNIT_DIAGRAM_SCHEMECOLOR_ID" val="0"/>
  <p:tag name="KSO_WM_UNIT_USESOURCEFORMAT_APPLY" val="1"/>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i*1_2_4"/>
  <p:tag name="KSO_WM_TEMPLATE_CATEGORY" val="diagram"/>
  <p:tag name="KSO_WM_TEMPLATE_INDEX" val="20200161"/>
  <p:tag name="KSO_WM_UNIT_LAYERLEVEL" val="1_1_1"/>
  <p:tag name="KSO_WM_TAG_VERSION" val="1.0"/>
  <p:tag name="KSO_WM_BEAUTIFY_FLAG" val="#wm#"/>
  <p:tag name="KSO_WM_DIAGRAM_GROUP_CODE" val="o1-1"/>
  <p:tag name="KSO_WM_UNIT_TYPE" val="o_h_i"/>
  <p:tag name="KSO_WM_UNIT_INDEX" val="1_2_4"/>
  <p:tag name="KSO_WM_UNIT_FILL_FORE_SCHEMECOLOR_INDEX" val="6"/>
  <p:tag name="KSO_WM_UNIT_FILL_TYPE" val="1"/>
  <p:tag name="KSO_WM_UNIT_TEXT_FILL_FORE_SCHEMECOLOR_INDEX" val="13"/>
  <p:tag name="KSO_WM_UNIT_TEXT_FILL_TYPE" val="1"/>
  <p:tag name="REFSHAPE" val="825646756"/>
  <p:tag name="KSO_WM_UNIT_DIAGRAM_SCHEMECOLOR_ID" val="0"/>
  <p:tag name="KSO_WM_UNIT_USESOURCEFORMAT_APPLY" val="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i*1_2_5"/>
  <p:tag name="KSO_WM_TEMPLATE_CATEGORY" val="diagram"/>
  <p:tag name="KSO_WM_TEMPLATE_INDEX" val="20200161"/>
  <p:tag name="KSO_WM_UNIT_LAYERLEVEL" val="1_1_1"/>
  <p:tag name="KSO_WM_TAG_VERSION" val="1.0"/>
  <p:tag name="KSO_WM_BEAUTIFY_FLAG" val="#wm#"/>
  <p:tag name="KSO_WM_DIAGRAM_GROUP_CODE" val="o1-1"/>
  <p:tag name="KSO_WM_UNIT_TYPE" val="o_h_i"/>
  <p:tag name="KSO_WM_UNIT_INDEX" val="1_2_5"/>
  <p:tag name="KSO_WM_UNIT_FILL_FORE_SCHEMECOLOR_INDEX" val="6"/>
  <p:tag name="KSO_WM_UNIT_FILL_TYPE" val="1"/>
  <p:tag name="KSO_WM_UNIT_TEXT_FILL_FORE_SCHEMECOLOR_INDEX" val="13"/>
  <p:tag name="KSO_WM_UNIT_TEXT_FILL_TYPE" val="1"/>
  <p:tag name="REFSHAPE" val="825645396"/>
  <p:tag name="KSO_WM_UNIT_DIAGRAM_SCHEMECOLOR_ID" val="0"/>
  <p:tag name="KSO_WM_UNIT_USESOURCEFORMAT_APPLY" val="1"/>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i*1_1_1"/>
  <p:tag name="KSO_WM_TEMPLATE_CATEGORY" val="diagram"/>
  <p:tag name="KSO_WM_TEMPLATE_INDEX" val="20200161"/>
  <p:tag name="KSO_WM_UNIT_LAYERLEVEL" val="1_1_1"/>
  <p:tag name="KSO_WM_TAG_VERSION" val="1.0"/>
  <p:tag name="KSO_WM_BEAUTIFY_FLAG" val="#wm#"/>
  <p:tag name="KSO_WM_DIAGRAM_GROUP_CODE" val="o1-1"/>
  <p:tag name="KSO_WM_UNIT_TYPE" val="o_h_i"/>
  <p:tag name="KSO_WM_UNIT_INDEX" val="1_1_1"/>
  <p:tag name="KSO_WM_UNIT_FILL_FORE_SCHEMECOLOR_INDEX" val="7"/>
  <p:tag name="KSO_WM_UNIT_FILL_TYPE" val="1"/>
  <p:tag name="KSO_WM_UNIT_TEXT_FILL_FORE_SCHEMECOLOR_INDEX" val="13"/>
  <p:tag name="KSO_WM_UNIT_TEXT_FILL_TYPE" val="1"/>
  <p:tag name="REFSHAPE" val="825646892"/>
  <p:tag name="KSO_WM_UNIT_DIAGRAM_SCHEMECOLOR_ID" val="0"/>
  <p:tag name="KSO_WM_UNIT_USESOURCEFORMAT_APPLY" val="1"/>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i*1_1_2"/>
  <p:tag name="KSO_WM_TEMPLATE_CATEGORY" val="diagram"/>
  <p:tag name="KSO_WM_TEMPLATE_INDEX" val="20200161"/>
  <p:tag name="KSO_WM_UNIT_LAYERLEVEL" val="1_1_1"/>
  <p:tag name="KSO_WM_TAG_VERSION" val="1.0"/>
  <p:tag name="KSO_WM_BEAUTIFY_FLAG" val="#wm#"/>
  <p:tag name="KSO_WM_DIAGRAM_GROUP_CODE" val="o1-1"/>
  <p:tag name="KSO_WM_UNIT_TYPE" val="o_h_i"/>
  <p:tag name="KSO_WM_UNIT_INDEX" val="1_1_2"/>
  <p:tag name="KSO_WM_UNIT_FILL_FORE_SCHEMECOLOR_INDEX" val="7"/>
  <p:tag name="KSO_WM_UNIT_FILL_TYPE" val="1"/>
  <p:tag name="KSO_WM_UNIT_TEXT_FILL_FORE_SCHEMECOLOR_INDEX" val="13"/>
  <p:tag name="KSO_WM_UNIT_TEXT_FILL_TYPE" val="1"/>
  <p:tag name="REFSHAPE" val="825634380"/>
  <p:tag name="KSO_WM_UNIT_DIAGRAM_SCHEMECOLOR_ID" val="0"/>
  <p:tag name="KSO_WM_UNIT_USESOURCEFORMAT_APPLY" val="1"/>
</p:tagLst>
</file>

<file path=ppt/tags/tag7.xml><?xml version="1.0" encoding="utf-8"?>
<p:tagLst xmlns:p="http://schemas.openxmlformats.org/presentationml/2006/main">
  <p:tag name="KSO_WM_UNIT_HIGHLIGHT" val="0"/>
  <p:tag name="KSO_WM_UNIT_COMPATIBLE" val="0"/>
  <p:tag name="KSO_WM_UNIT_ID" val="diagram20191691_3*q_h_i*1_4_1"/>
  <p:tag name="KSO_WM_TEMPLATE_CATEGORY" val="diagram"/>
  <p:tag name="KSO_WM_TEMPLATE_INDEX" val="20191691"/>
  <p:tag name="KSO_WM_UNIT_LAYERLEVEL" val="1_1_1"/>
  <p:tag name="KSO_WM_TAG_VERSION" val="1.0"/>
  <p:tag name="KSO_WM_BEAUTIFY_FLAG" val="#wm#"/>
  <p:tag name="KSO_WM_DIAGRAM_GROUP_CODE" val="q1-1"/>
  <p:tag name="KSO_WM_UNIT_TYPE" val="q_h_i"/>
  <p:tag name="KSO_WM_UNIT_INDEX" val="1_4_1"/>
  <p:tag name="KSO_WM_UNIT_FILL_FORE_SCHEMECOLOR_INDEX" val="5"/>
  <p:tag name="KSO_WM_UNIT_FILL_TYPE" val="1"/>
  <p:tag name="KSO_WM_UNIT_TEXT_FILL_FORE_SCHEMECOLOR_INDEX" val="2"/>
  <p:tag name="KSO_WM_UNIT_TEXT_FILL_TYPE" val="1"/>
  <p:tag name="KSO_WM_UNIT_USESOURCEFORMAT_APPLY"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f*1_1_1"/>
  <p:tag name="KSO_WM_TEMPLATE_CATEGORY" val="diagram"/>
  <p:tag name="KSO_WM_TEMPLATE_INDEX" val="20200161"/>
  <p:tag name="KSO_WM_UNIT_LAYERLEVEL" val="1_1_1"/>
  <p:tag name="KSO_WM_TAG_VERSION" val="1.0"/>
  <p:tag name="KSO_WM_BEAUTIFY_FLAG" val="#wm#"/>
  <p:tag name="KSO_WM_UNIT_PRESET_TEXT" val="点击此处添加正文，文字是思想的提炼。"/>
  <p:tag name="KSO_WM_UNIT_NOCLEAR" val="0"/>
  <p:tag name="KSO_WM_UNIT_VALUE" val="27"/>
  <p:tag name="KSO_WM_DIAGRAM_GROUP_CODE" val="o1-1"/>
  <p:tag name="KSO_WM_UNIT_TYPE" val="o_h_f"/>
  <p:tag name="KSO_WM_UNIT_INDEX" val="1_1_1"/>
  <p:tag name="KSO_WM_UNIT_TEXT_FILL_FORE_SCHEMECOLOR_INDEX" val="13"/>
  <p:tag name="KSO_WM_UNIT_TEXT_FILL_TYPE" val="1"/>
  <p:tag name="REFSHAPE" val="825632340"/>
  <p:tag name="KSO_WM_UNIT_DIAGRAM_SCHEMECOLOR_ID" val="0"/>
  <p:tag name="KSO_WM_UNIT_USESOURCEFORMAT_APPLY" val="1"/>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161_2*o_h_f*1_2_1"/>
  <p:tag name="KSO_WM_TEMPLATE_CATEGORY" val="diagram"/>
  <p:tag name="KSO_WM_TEMPLATE_INDEX" val="20200161"/>
  <p:tag name="KSO_WM_UNIT_LAYERLEVEL" val="1_1_1"/>
  <p:tag name="KSO_WM_TAG_VERSION" val="1.0"/>
  <p:tag name="KSO_WM_BEAUTIFY_FLAG" val="#wm#"/>
  <p:tag name="KSO_WM_UNIT_PRESET_TEXT" val="点击此处添加正文，文字是思想的提炼。"/>
  <p:tag name="KSO_WM_UNIT_NOCLEAR" val="0"/>
  <p:tag name="KSO_WM_UNIT_VALUE" val="27"/>
  <p:tag name="KSO_WM_DIAGRAM_GROUP_CODE" val="o1-1"/>
  <p:tag name="KSO_WM_UNIT_TYPE" val="o_h_f"/>
  <p:tag name="KSO_WM_UNIT_INDEX" val="1_2_1"/>
  <p:tag name="KSO_WM_UNIT_TEXT_FILL_FORE_SCHEMECOLOR_INDEX" val="13"/>
  <p:tag name="KSO_WM_UNIT_TEXT_FILL_TYPE" val="1"/>
  <p:tag name="REFSHAPE" val="825634516"/>
  <p:tag name="KSO_WM_UNIT_DIAGRAM_SCHEMECOLOR_ID" val="0"/>
  <p:tag name="KSO_WM_UNIT_USESOURCEFORMAT_APPLY" val="1"/>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2"/>
  <p:tag name="KSO_WM_UNIT_ID" val="diagram20169874_4*n_h_i*1_1_2"/>
  <p:tag name="KSO_WM_TEMPLATE_CATEGORY" val="diagram"/>
  <p:tag name="KSO_WM_TEMPLATE_INDEX" val="2016987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3"/>
  <p:tag name="KSO_WM_UNIT_ID" val="diagram20169874_4*n_h_i*1_1_3"/>
  <p:tag name="KSO_WM_TEMPLATE_CATEGORY" val="diagram"/>
  <p:tag name="KSO_WM_TEMPLATE_INDEX" val="2016987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i"/>
  <p:tag name="KSO_WM_UNIT_INDEX" val="1_1_1"/>
  <p:tag name="KSO_WM_UNIT_ID" val="diagram20169874_4*n_h_i*1_1_1"/>
  <p:tag name="KSO_WM_TEMPLATE_CATEGORY" val="diagram"/>
  <p:tag name="KSO_WM_TEMPLATE_INDEX" val="20169874"/>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Lst>
</file>

<file path=ppt/tags/tag75.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n1-1"/>
  <p:tag name="KSO_WM_UNIT_TYPE" val="n_h_a"/>
  <p:tag name="KSO_WM_UNIT_INDEX" val="1_1_1"/>
  <p:tag name="KSO_WM_UNIT_ID" val="diagram20169874_4*n_h_a*1_1_1"/>
  <p:tag name="KSO_WM_TEMPLATE_CATEGORY" val="diagram"/>
  <p:tag name="KSO_WM_TEMPLATE_INDEX" val="20169874"/>
  <p:tag name="KSO_WM_UNIT_LAYERLEVEL" val="1_1_1"/>
  <p:tag name="KSO_WM_TAG_VERSION" val="1.0"/>
  <p:tag name="KSO_WM_BEAUTIFY_FLAG" val="#wm#"/>
  <p:tag name="KSO_WM_UNIT_PRESET_TEXT" val="输入标题"/>
  <p:tag name="KSO_WM_UNIT_TEXT_FILL_FORE_SCHEMECOLOR_INDEX" val="5"/>
  <p:tag name="KSO_WM_UNIT_TEXT_FILL_TYPE" val="1"/>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1_1"/>
  <p:tag name="KSO_WM_UNIT_ID" val="diagram20169874_4*n_h_h_i*1_2_1_1"/>
  <p:tag name="KSO_WM_TEMPLATE_CATEGORY" val="diagram"/>
  <p:tag name="KSO_WM_TEMPLATE_INDEX" val="20169874"/>
  <p:tag name="KSO_WM_UNIT_LAYERLEVEL" val="1_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2_1"/>
  <p:tag name="KSO_WM_UNIT_ID" val="diagram20169874_4*n_h_h_i*1_2_2_1"/>
  <p:tag name="KSO_WM_TEMPLATE_CATEGORY" val="diagram"/>
  <p:tag name="KSO_WM_TEMPLATE_INDEX" val="20169874"/>
  <p:tag name="KSO_WM_UNIT_LAYERLEVEL" val="1_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1_2"/>
  <p:tag name="KSO_WM_UNIT_ID" val="diagram20169874_4*n_h_h_i*1_2_1_2"/>
  <p:tag name="KSO_WM_TEMPLATE_CATEGORY" val="diagram"/>
  <p:tag name="KSO_WM_TEMPLATE_INDEX" val="20169874"/>
  <p:tag name="KSO_WM_UNIT_LAYERLEVEL" val="1_1_1_1"/>
  <p:tag name="KSO_WM_TAG_VERSION" val="1.0"/>
  <p:tag name="KSO_WM_BEAUTIFY_FLAG" val="#wm#"/>
  <p:tag name="KSO_WM_UNIT_LINE_FORE_SCHEMECOLOR_INDEX" val="14"/>
  <p:tag name="KSO_WM_UNIT_LINE_FILL_TYPE"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1_3"/>
  <p:tag name="KSO_WM_UNIT_ID" val="diagram20169874_4*n_h_h_i*1_2_1_3"/>
  <p:tag name="KSO_WM_TEMPLATE_CATEGORY" val="diagram"/>
  <p:tag name="KSO_WM_TEMPLATE_INDEX" val="20169874"/>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8.xml><?xml version="1.0" encoding="utf-8"?>
<p:tagLst xmlns:p="http://schemas.openxmlformats.org/presentationml/2006/main">
  <p:tag name="KSO_WM_UNIT_HIGHLIGHT" val="0"/>
  <p:tag name="KSO_WM_UNIT_COMPATIBLE" val="0"/>
  <p:tag name="KSO_WM_UNIT_ID" val="diagram20191691_3*q_h_i*1_5_1"/>
  <p:tag name="KSO_WM_TEMPLATE_CATEGORY" val="diagram"/>
  <p:tag name="KSO_WM_TEMPLATE_INDEX" val="20191691"/>
  <p:tag name="KSO_WM_UNIT_LAYERLEVEL" val="1_1_1"/>
  <p:tag name="KSO_WM_TAG_VERSION" val="1.0"/>
  <p:tag name="KSO_WM_BEAUTIFY_FLAG" val="#wm#"/>
  <p:tag name="KSO_WM_DIAGRAM_GROUP_CODE" val="q1-1"/>
  <p:tag name="KSO_WM_UNIT_TYPE" val="q_h_i"/>
  <p:tag name="KSO_WM_UNIT_INDEX" val="1_5_1"/>
  <p:tag name="KSO_WM_UNIT_FILL_FORE_SCHEMECOLOR_INDEX" val="7"/>
  <p:tag name="KSO_WM_UNIT_FILL_TYPE" val="1"/>
  <p:tag name="KSO_WM_UNIT_TEXT_FILL_FORE_SCHEMECOLOR_INDEX" val="2"/>
  <p:tag name="KSO_WM_UNIT_TEXT_FILL_TYPE" val="1"/>
  <p:tag name="KSO_WM_UNIT_USESOURCEFORMAT_APPLY"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2_2"/>
  <p:tag name="KSO_WM_UNIT_ID" val="diagram20169874_4*n_h_h_i*1_2_2_2"/>
  <p:tag name="KSO_WM_TEMPLATE_CATEGORY" val="diagram"/>
  <p:tag name="KSO_WM_TEMPLATE_INDEX" val="20169874"/>
  <p:tag name="KSO_WM_UNIT_LAYERLEVEL" val="1_1_1_1"/>
  <p:tag name="KSO_WM_TAG_VERSION" val="1.0"/>
  <p:tag name="KSO_WM_BEAUTIFY_FLAG" val="#wm#"/>
  <p:tag name="KSO_WM_UNIT_LINE_FORE_SCHEMECOLOR_INDEX" val="14"/>
  <p:tag name="KSO_WM_UNIT_LINE_FILL_TYPE"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2_3"/>
  <p:tag name="KSO_WM_UNIT_ID" val="diagram20169874_4*n_h_h_i*1_2_2_3"/>
  <p:tag name="KSO_WM_TEMPLATE_CATEGORY" val="diagram"/>
  <p:tag name="KSO_WM_TEMPLATE_INDEX" val="20169874"/>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82.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1_1"/>
  <p:tag name="KSO_WM_UNIT_ID" val="diagram20169874_4*n_h_h_f*1_2_1_1"/>
  <p:tag name="KSO_WM_TEMPLATE_CATEGORY" val="diagram"/>
  <p:tag name="KSO_WM_TEMPLATE_INDEX" val="20169874"/>
  <p:tag name="KSO_WM_UNIT_LAYERLEVEL" val="1_1_1_1"/>
  <p:tag name="KSO_WM_TAG_VERSION" val="1.0"/>
  <p:tag name="KSO_WM_BEAUTIFY_FLAG" val="#wm#"/>
  <p:tag name="KSO_WM_UNIT_PRESET_TEXT" val="点击此处添加正文，文字是您思想的提炼，为了演示发布的良好效果，请您尽可能提炼思想的精髓，然后简单的阐述您的观点。"/>
  <p:tag name="KSO_WM_UNIT_TEXT_FILL_FORE_SCHEMECOLOR_INDEX" val="13"/>
  <p:tag name="KSO_WM_UNIT_TEXT_FILL_TYPE" val="1"/>
</p:tagLst>
</file>

<file path=ppt/tags/tag83.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2_1"/>
  <p:tag name="KSO_WM_UNIT_ID" val="diagram20169874_4*n_h_h_f*1_2_2_1"/>
  <p:tag name="KSO_WM_TEMPLATE_CATEGORY" val="diagram"/>
  <p:tag name="KSO_WM_TEMPLATE_INDEX" val="20169874"/>
  <p:tag name="KSO_WM_UNIT_LAYERLEVEL" val="1_1_1_1"/>
  <p:tag name="KSO_WM_TAG_VERSION" val="1.0"/>
  <p:tag name="KSO_WM_BEAUTIFY_FLAG" val="#wm#"/>
  <p:tag name="KSO_WM_UNIT_PRESET_TEXT" val="点击此处添加正文，文字是您思想的提炼，为了演示发布的良好效果，请您尽可能提炼思想的精髓，然后简单的阐述您的观点。"/>
  <p:tag name="KSO_WM_UNIT_TEXT_FILL_FORE_SCHEMECOLOR_INDEX" val="13"/>
  <p:tag name="KSO_WM_UNIT_TEXT_FILL_TYPE" val="1"/>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3_1"/>
  <p:tag name="KSO_WM_UNIT_ID" val="diagram20169874_4*n_h_h_i*1_2_3_1"/>
  <p:tag name="KSO_WM_TEMPLATE_CATEGORY" val="diagram"/>
  <p:tag name="KSO_WM_TEMPLATE_INDEX" val="20169874"/>
  <p:tag name="KSO_WM_UNIT_LAYERLEVEL" val="1_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3_2"/>
  <p:tag name="KSO_WM_UNIT_ID" val="diagram20169874_4*n_h_h_i*1_2_3_2"/>
  <p:tag name="KSO_WM_TEMPLATE_CATEGORY" val="diagram"/>
  <p:tag name="KSO_WM_TEMPLATE_INDEX" val="20169874"/>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3_3"/>
  <p:tag name="KSO_WM_UNIT_ID" val="diagram20169874_4*n_h_h_i*1_2_3_3"/>
  <p:tag name="KSO_WM_TEMPLATE_CATEGORY" val="diagram"/>
  <p:tag name="KSO_WM_TEMPLATE_INDEX" val="20169874"/>
  <p:tag name="KSO_WM_UNIT_LAYERLEVEL" val="1_1_1_1"/>
  <p:tag name="KSO_WM_TAG_VERSION" val="1.0"/>
  <p:tag name="KSO_WM_BEAUTIFY_FLAG" val="#wm#"/>
  <p:tag name="KSO_WM_UNIT_LINE_FORE_SCHEMECOLOR_INDEX" val="14"/>
  <p:tag name="KSO_WM_UNIT_LINE_FILL_TYPE"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5_1"/>
  <p:tag name="KSO_WM_UNIT_ID" val="diagram20169874_4*n_h_h_i*1_2_5_1"/>
  <p:tag name="KSO_WM_TEMPLATE_CATEGORY" val="diagram"/>
  <p:tag name="KSO_WM_TEMPLATE_INDEX" val="20169874"/>
  <p:tag name="KSO_WM_UNIT_LAYERLEVEL" val="1_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4_1"/>
  <p:tag name="KSO_WM_UNIT_ID" val="diagram20169874_4*n_h_h_i*1_2_4_1"/>
  <p:tag name="KSO_WM_TEMPLATE_CATEGORY" val="diagram"/>
  <p:tag name="KSO_WM_TEMPLATE_INDEX" val="20169874"/>
  <p:tag name="KSO_WM_UNIT_LAYERLEVEL" val="1_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4_2"/>
  <p:tag name="KSO_WM_UNIT_ID" val="diagram20169874_4*n_h_h_i*1_2_4_2"/>
  <p:tag name="KSO_WM_TEMPLATE_CATEGORY" val="diagram"/>
  <p:tag name="KSO_WM_TEMPLATE_INDEX" val="20169874"/>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9.xml><?xml version="1.0" encoding="utf-8"?>
<p:tagLst xmlns:p="http://schemas.openxmlformats.org/presentationml/2006/main">
  <p:tag name="KSO_WM_UNIT_HIGHLIGHT" val="0"/>
  <p:tag name="KSO_WM_UNIT_COMPATIBLE" val="0"/>
  <p:tag name="KSO_WM_UNIT_ID" val="diagram20191691_3*q_h_i*1_1_1"/>
  <p:tag name="KSO_WM_TEMPLATE_CATEGORY" val="diagram"/>
  <p:tag name="KSO_WM_TEMPLATE_INDEX" val="20191691"/>
  <p:tag name="KSO_WM_UNIT_LAYERLEVEL" val="1_1_1"/>
  <p:tag name="KSO_WM_TAG_VERSION" val="1.0"/>
  <p:tag name="KSO_WM_BEAUTIFY_FLAG" val="#wm#"/>
  <p:tag name="KSO_WM_DIAGRAM_GROUP_CODE" val="q1-1"/>
  <p:tag name="KSO_WM_UNIT_TYPE" val="q_h_i"/>
  <p:tag name="KSO_WM_UNIT_INDEX" val="1_1_1"/>
  <p:tag name="KSO_WM_UNIT_FILL_FORE_SCHEMECOLOR_INDEX" val="6"/>
  <p:tag name="KSO_WM_UNIT_FILL_TYPE" val="1"/>
  <p:tag name="KSO_WM_UNIT_TEXT_FILL_FORE_SCHEMECOLOR_INDEX" val="2"/>
  <p:tag name="KSO_WM_UNIT_TEXT_FILL_TYPE" val="1"/>
  <p:tag name="KSO_WM_UNIT_USESOURCEFORMAT_APPLY"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4_3"/>
  <p:tag name="KSO_WM_UNIT_ID" val="diagram20169874_4*n_h_h_i*1_2_4_3"/>
  <p:tag name="KSO_WM_TEMPLATE_CATEGORY" val="diagram"/>
  <p:tag name="KSO_WM_TEMPLATE_INDEX" val="20169874"/>
  <p:tag name="KSO_WM_UNIT_LAYERLEVEL" val="1_1_1_1"/>
  <p:tag name="KSO_WM_TAG_VERSION" val="1.0"/>
  <p:tag name="KSO_WM_BEAUTIFY_FLAG" val="#wm#"/>
  <p:tag name="KSO_WM_UNIT_LINE_FORE_SCHEMECOLOR_INDEX" val="14"/>
  <p:tag name="KSO_WM_UNIT_LINE_FILL_TYPE"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5_2"/>
  <p:tag name="KSO_WM_UNIT_ID" val="diagram20169874_4*n_h_h_i*1_2_5_2"/>
  <p:tag name="KSO_WM_TEMPLATE_CATEGORY" val="diagram"/>
  <p:tag name="KSO_WM_TEMPLATE_INDEX" val="20169874"/>
  <p:tag name="KSO_WM_UNIT_LAYERLEVEL" val="1_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n1-1"/>
  <p:tag name="KSO_WM_UNIT_TYPE" val="n_h_h_i"/>
  <p:tag name="KSO_WM_UNIT_INDEX" val="1_2_5_3"/>
  <p:tag name="KSO_WM_UNIT_ID" val="diagram20169874_4*n_h_h_i*1_2_5_3"/>
  <p:tag name="KSO_WM_TEMPLATE_CATEGORY" val="diagram"/>
  <p:tag name="KSO_WM_TEMPLATE_INDEX" val="20169874"/>
  <p:tag name="KSO_WM_UNIT_LAYERLEVEL" val="1_1_1_1"/>
  <p:tag name="KSO_WM_TAG_VERSION" val="1.0"/>
  <p:tag name="KSO_WM_BEAUTIFY_FLAG" val="#wm#"/>
  <p:tag name="KSO_WM_UNIT_LINE_FORE_SCHEMECOLOR_INDEX" val="14"/>
  <p:tag name="KSO_WM_UNIT_LINE_FILL_TYPE" val="2"/>
</p:tagLst>
</file>

<file path=ppt/tags/tag93.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3_1"/>
  <p:tag name="KSO_WM_UNIT_ID" val="diagram20169874_4*n_h_h_f*1_2_3_1"/>
  <p:tag name="KSO_WM_TEMPLATE_CATEGORY" val="diagram"/>
  <p:tag name="KSO_WM_TEMPLATE_INDEX" val="20169874"/>
  <p:tag name="KSO_WM_UNIT_LAYERLEVEL" val="1_1_1_1"/>
  <p:tag name="KSO_WM_TAG_VERSION" val="1.0"/>
  <p:tag name="KSO_WM_BEAUTIFY_FLAG" val="#wm#"/>
  <p:tag name="KSO_WM_UNIT_PRESET_TEXT" val="点击此处添加正文，为了演示发布的良好效果，请您尽可能提炼思想的精髓，然后简单的阐述您的观点。"/>
  <p:tag name="KSO_WM_UNIT_TEXT_FILL_FORE_SCHEMECOLOR_INDEX" val="13"/>
  <p:tag name="KSO_WM_UNIT_TEXT_FILL_TYPE" val="1"/>
</p:tagLst>
</file>

<file path=ppt/tags/tag9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4_1"/>
  <p:tag name="KSO_WM_UNIT_ID" val="diagram20169874_4*n_h_h_f*1_2_4_1"/>
  <p:tag name="KSO_WM_TEMPLATE_CATEGORY" val="diagram"/>
  <p:tag name="KSO_WM_TEMPLATE_INDEX" val="20169874"/>
  <p:tag name="KSO_WM_UNIT_LAYERLEVEL" val="1_1_1_1"/>
  <p:tag name="KSO_WM_TAG_VERSION" val="1.0"/>
  <p:tag name="KSO_WM_BEAUTIFY_FLAG" val="#wm#"/>
  <p:tag name="KSO_WM_UNIT_PRESET_TEXT" val="点击此处添加正文，为了演示发布的良好效果，请您尽可能提炼思想的精髓，然后简单的阐述您的观点。"/>
  <p:tag name="KSO_WM_UNIT_TEXT_FILL_FORE_SCHEMECOLOR_INDEX" val="13"/>
  <p:tag name="KSO_WM_UNIT_TEXT_FILL_TYPE" val="1"/>
</p:tagLst>
</file>

<file path=ppt/tags/tag95.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n1-1"/>
  <p:tag name="KSO_WM_UNIT_TYPE" val="n_h_h_f"/>
  <p:tag name="KSO_WM_UNIT_INDEX" val="1_2_5_1"/>
  <p:tag name="KSO_WM_UNIT_ID" val="diagram20169874_4*n_h_h_f*1_2_5_1"/>
  <p:tag name="KSO_WM_TEMPLATE_CATEGORY" val="diagram"/>
  <p:tag name="KSO_WM_TEMPLATE_INDEX" val="20169874"/>
  <p:tag name="KSO_WM_UNIT_LAYERLEVEL" val="1_1_1_1"/>
  <p:tag name="KSO_WM_TAG_VERSION" val="1.0"/>
  <p:tag name="KSO_WM_BEAUTIFY_FLAG" val="#wm#"/>
  <p:tag name="KSO_WM_UNIT_PRESET_TEXT" val="点击此处添加正文，为了演示发布的良好效果，请您尽可能提炼思想的精髓，然后简单的阐述您的观点。"/>
  <p:tag name="KSO_WM_UNIT_TEXT_FILL_FORE_SCHEMECOLOR_INDEX" val="13"/>
  <p:tag name="KSO_WM_UNIT_TEXT_FILL_TYPE" val="1"/>
</p:tagLst>
</file>

<file path=ppt/tags/tag96.xml><?xml version="1.0" encoding="utf-8"?>
<p:tagLst xmlns:p="http://schemas.openxmlformats.org/presentationml/2006/main">
  <p:tag name="REFSHAPE" val="1206960548"/>
</p:tagLst>
</file>

<file path=ppt/tags/tag97.xml><?xml version="1.0" encoding="utf-8"?>
<p:tagLst xmlns:p="http://schemas.openxmlformats.org/presentationml/2006/main">
  <p:tag name="REFSHAPE" val="1206959596"/>
</p:tagLst>
</file>

<file path=ppt/tags/tag98.xml><?xml version="1.0" encoding="utf-8"?>
<p:tagLst xmlns:p="http://schemas.openxmlformats.org/presentationml/2006/main">
  <p:tag name="REFSHAPE" val="1206961364"/>
</p:tagLst>
</file>

<file path=ppt/tags/tag99.xml><?xml version="1.0" encoding="utf-8"?>
<p:tagLst xmlns:p="http://schemas.openxmlformats.org/presentationml/2006/main">
  <p:tag name="REFSHAPE" val="12069581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ejzwkpmk">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10986</Words>
  <Application>WPS 演示</Application>
  <PresentationFormat>自定义</PresentationFormat>
  <Paragraphs>578</Paragraphs>
  <Slides>47</Slides>
  <Notes>14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47</vt:i4>
      </vt:variant>
    </vt:vector>
  </HeadingPairs>
  <TitlesOfParts>
    <vt:vector size="65" baseType="lpstr">
      <vt:lpstr>Arial</vt:lpstr>
      <vt:lpstr>宋体</vt:lpstr>
      <vt:lpstr>Wingdings</vt:lpstr>
      <vt:lpstr>楷体</vt:lpstr>
      <vt:lpstr>华文隶书</vt:lpstr>
      <vt:lpstr>微软雅黑</vt:lpstr>
      <vt:lpstr>Wingdings</vt:lpstr>
      <vt:lpstr>Lato</vt:lpstr>
      <vt:lpstr>STHeiti Light</vt:lpstr>
      <vt:lpstr>Arial Unicode MS</vt:lpstr>
      <vt:lpstr>等线</vt:lpstr>
      <vt:lpstr>Aller Light</vt:lpstr>
      <vt:lpstr>Kontrapunkt Bob Bold</vt:lpstr>
      <vt:lpstr>Segoe Print</vt:lpstr>
      <vt:lpstr>仿宋</vt:lpstr>
      <vt:lpstr>Times New Roman</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WIN10</dc:creator>
  <cp:lastModifiedBy>天天</cp:lastModifiedBy>
  <cp:revision>155</cp:revision>
  <dcterms:created xsi:type="dcterms:W3CDTF">2019-06-05T08:10:00Z</dcterms:created>
  <dcterms:modified xsi:type="dcterms:W3CDTF">2019-12-25T05:36:50Z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